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5" r:id="rId1"/>
  </p:sldMasterIdLst>
  <p:notesMasterIdLst>
    <p:notesMasterId r:id="rId32"/>
  </p:notesMasterIdLst>
  <p:sldIdLst>
    <p:sldId id="383" r:id="rId2"/>
    <p:sldId id="262" r:id="rId3"/>
    <p:sldId id="301" r:id="rId4"/>
    <p:sldId id="392" r:id="rId5"/>
    <p:sldId id="516" r:id="rId6"/>
    <p:sldId id="517" r:id="rId7"/>
    <p:sldId id="518" r:id="rId8"/>
    <p:sldId id="519" r:id="rId9"/>
    <p:sldId id="460" r:id="rId10"/>
    <p:sldId id="520" r:id="rId11"/>
    <p:sldId id="522" r:id="rId12"/>
    <p:sldId id="523" r:id="rId13"/>
    <p:sldId id="526" r:id="rId14"/>
    <p:sldId id="527" r:id="rId15"/>
    <p:sldId id="305" r:id="rId16"/>
    <p:sldId id="394" r:id="rId17"/>
    <p:sldId id="395" r:id="rId18"/>
    <p:sldId id="393" r:id="rId19"/>
    <p:sldId id="384" r:id="rId20"/>
    <p:sldId id="307" r:id="rId21"/>
    <p:sldId id="397" r:id="rId22"/>
    <p:sldId id="505" r:id="rId23"/>
    <p:sldId id="398" r:id="rId24"/>
    <p:sldId id="409" r:id="rId25"/>
    <p:sldId id="408" r:id="rId26"/>
    <p:sldId id="399" r:id="rId27"/>
    <p:sldId id="400" r:id="rId28"/>
    <p:sldId id="401" r:id="rId29"/>
    <p:sldId id="308" r:id="rId30"/>
    <p:sldId id="465" r:id="rId31"/>
  </p:sldIdLst>
  <p:sldSz cx="9144000" cy="5143500" type="screen16x9"/>
  <p:notesSz cx="6858000" cy="9144000"/>
  <p:embeddedFontLst>
    <p:embeddedFont>
      <p:font typeface="HY나무L" panose="020B0604020202020204" charset="-127"/>
      <p:regular r:id="rId33"/>
    </p:embeddedFont>
    <p:embeddedFont>
      <p:font typeface="LG PC" panose="020B0604020202020204" charset="-127"/>
      <p:regular r:id="rId34"/>
    </p:embeddedFont>
    <p:embeddedFont>
      <p:font typeface="맑은 고딕" panose="020B0503020000020004" pitchFamily="34" charset="-127"/>
      <p:regular r:id="rId35"/>
      <p:bold r:id="rId36"/>
    </p:embeddedFont>
    <p:embeddedFont>
      <p:font typeface="Tmon몬소리 Black" panose="020B0604020202020204" charset="-127"/>
      <p:bold r:id="rId37"/>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004EEA"/>
    <a:srgbClr val="89B0FF"/>
    <a:srgbClr val="FFDC6D"/>
    <a:srgbClr val="0045D0"/>
    <a:srgbClr val="4784FF"/>
    <a:srgbClr val="254061"/>
    <a:srgbClr val="3377FF"/>
    <a:srgbClr val="FFEBAB"/>
    <a:srgbClr val="1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5" autoAdjust="0"/>
    <p:restoredTop sz="85395" autoAdjust="0"/>
  </p:normalViewPr>
  <p:slideViewPr>
    <p:cSldViewPr showGuides="1">
      <p:cViewPr varScale="1">
        <p:scale>
          <a:sx n="129" d="100"/>
          <a:sy n="129" d="100"/>
        </p:scale>
        <p:origin x="1098" y="-918"/>
      </p:cViewPr>
      <p:guideLst>
        <p:guide orient="horz" pos="1620"/>
        <p:guide pos="2880"/>
      </p:guideLst>
    </p:cSldViewPr>
  </p:slideViewPr>
  <p:outlineViewPr>
    <p:cViewPr>
      <p:scale>
        <a:sx n="33" d="100"/>
        <a:sy n="33" d="100"/>
      </p:scale>
      <p:origin x="0" y="300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139"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98E0A-699C-461F-B60C-EBB6AF85ABDF}" type="datetimeFigureOut">
              <a:rPr lang="ko-KR" altLang="en-US" smtClean="0"/>
              <a:pPr/>
              <a:t>2021-06-23</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FC3DB-AB4A-4463-98AD-776CD3FB08B8}" type="slidenum">
              <a:rPr lang="ko-KR" altLang="en-US" smtClean="0"/>
              <a:pPr/>
              <a:t>‹#›</a:t>
            </a:fld>
            <a:endParaRPr lang="ko-KR" altLang="en-US"/>
          </a:p>
        </p:txBody>
      </p:sp>
    </p:spTree>
    <p:extLst>
      <p:ext uri="{BB962C8B-B14F-4D97-AF65-F5344CB8AC3E}">
        <p14:creationId xmlns:p14="http://schemas.microsoft.com/office/powerpoint/2010/main" val="104707134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4FC3DB-AB4A-4463-98AD-776CD3FB08B8}" type="slidenum">
              <a:rPr lang="ko-KR" altLang="en-US" smtClean="0"/>
              <a:pPr/>
              <a:t>1</a:t>
            </a:fld>
            <a:endParaRPr lang="ko-KR" altLang="en-US" dirty="0"/>
          </a:p>
        </p:txBody>
      </p:sp>
    </p:spTree>
    <p:extLst>
      <p:ext uri="{BB962C8B-B14F-4D97-AF65-F5344CB8AC3E}">
        <p14:creationId xmlns:p14="http://schemas.microsoft.com/office/powerpoint/2010/main" val="3142903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4FC3DB-AB4A-4463-98AD-776CD3FB08B8}" type="slidenum">
              <a:rPr lang="ko-KR" altLang="en-US" smtClean="0"/>
              <a:pPr/>
              <a:t>18</a:t>
            </a:fld>
            <a:endParaRPr lang="ko-KR" altLang="en-US" dirty="0"/>
          </a:p>
        </p:txBody>
      </p:sp>
    </p:spTree>
    <p:extLst>
      <p:ext uri="{BB962C8B-B14F-4D97-AF65-F5344CB8AC3E}">
        <p14:creationId xmlns:p14="http://schemas.microsoft.com/office/powerpoint/2010/main" val="161712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FC3DB-AB4A-4463-98AD-776CD3FB08B8}" type="slidenum">
              <a:rPr lang="ko-KR" altLang="en-US" smtClean="0"/>
              <a:pPr/>
              <a:t>27</a:t>
            </a:fld>
            <a:endParaRPr lang="ko-KR" altLang="en-US"/>
          </a:p>
        </p:txBody>
      </p:sp>
    </p:spTree>
    <p:extLst>
      <p:ext uri="{BB962C8B-B14F-4D97-AF65-F5344CB8AC3E}">
        <p14:creationId xmlns:p14="http://schemas.microsoft.com/office/powerpoint/2010/main" val="2738919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4FC3DB-AB4A-4463-98AD-776CD3FB08B8}" type="slidenum">
              <a:rPr lang="ko-KR" altLang="en-US" smtClean="0"/>
              <a:pPr/>
              <a:t>2</a:t>
            </a:fld>
            <a:endParaRPr lang="ko-KR" altLang="en-US" dirty="0"/>
          </a:p>
        </p:txBody>
      </p:sp>
    </p:spTree>
    <p:extLst>
      <p:ext uri="{BB962C8B-B14F-4D97-AF65-F5344CB8AC3E}">
        <p14:creationId xmlns:p14="http://schemas.microsoft.com/office/powerpoint/2010/main" val="314290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4FC3DB-AB4A-4463-98AD-776CD3FB08B8}" type="slidenum">
              <a:rPr lang="ko-KR" altLang="en-US" smtClean="0"/>
              <a:pPr/>
              <a:t>3</a:t>
            </a:fld>
            <a:endParaRPr lang="ko-KR" altLang="en-US" dirty="0"/>
          </a:p>
        </p:txBody>
      </p:sp>
    </p:spTree>
    <p:extLst>
      <p:ext uri="{BB962C8B-B14F-4D97-AF65-F5344CB8AC3E}">
        <p14:creationId xmlns:p14="http://schemas.microsoft.com/office/powerpoint/2010/main" val="161712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FC3DB-AB4A-4463-98AD-776CD3FB08B8}" type="slidenum">
              <a:rPr lang="ko-KR" altLang="en-US" smtClean="0"/>
              <a:pPr/>
              <a:t>10</a:t>
            </a:fld>
            <a:endParaRPr lang="ko-KR" altLang="en-US"/>
          </a:p>
        </p:txBody>
      </p:sp>
    </p:spTree>
    <p:extLst>
      <p:ext uri="{BB962C8B-B14F-4D97-AF65-F5344CB8AC3E}">
        <p14:creationId xmlns:p14="http://schemas.microsoft.com/office/powerpoint/2010/main" val="78900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a:t>밭</a:t>
            </a:r>
          </a:p>
        </p:txBody>
      </p:sp>
      <p:sp>
        <p:nvSpPr>
          <p:cNvPr id="4" name="슬라이드 번호 개체 틀 3"/>
          <p:cNvSpPr>
            <a:spLocks noGrp="1"/>
          </p:cNvSpPr>
          <p:nvPr>
            <p:ph type="sldNum" sz="quarter" idx="10"/>
          </p:nvPr>
        </p:nvSpPr>
        <p:spPr/>
        <p:txBody>
          <a:bodyPr/>
          <a:lstStyle/>
          <a:p>
            <a:fld id="{A04FC3DB-AB4A-4463-98AD-776CD3FB08B8}" type="slidenum">
              <a:rPr lang="ko-KR" altLang="en-US" smtClean="0"/>
              <a:pPr/>
              <a:t>11</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dirty="0">
              <a:latin typeface="+mn-lt"/>
            </a:endParaRPr>
          </a:p>
        </p:txBody>
      </p:sp>
      <p:sp>
        <p:nvSpPr>
          <p:cNvPr id="4" name="슬라이드 번호 개체 틀 3"/>
          <p:cNvSpPr>
            <a:spLocks noGrp="1"/>
          </p:cNvSpPr>
          <p:nvPr>
            <p:ph type="sldNum" sz="quarter" idx="10"/>
          </p:nvPr>
        </p:nvSpPr>
        <p:spPr/>
        <p:txBody>
          <a:bodyPr/>
          <a:lstStyle/>
          <a:p>
            <a:fld id="{A04FC3DB-AB4A-4463-98AD-776CD3FB08B8}" type="slidenum">
              <a:rPr lang="ko-KR" altLang="en-US" smtClean="0"/>
              <a:pPr/>
              <a:t>12</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A04FC3DB-AB4A-4463-98AD-776CD3FB08B8}" type="slidenum">
              <a:rPr lang="ko-KR" altLang="en-US" smtClean="0"/>
              <a:pPr/>
              <a:t>13</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FC3DB-AB4A-4463-98AD-776CD3FB08B8}" type="slidenum">
              <a:rPr lang="ko-KR" altLang="en-US" smtClean="0"/>
              <a:pPr/>
              <a:t>14</a:t>
            </a:fld>
            <a:endParaRPr lang="ko-KR" altLang="en-US"/>
          </a:p>
        </p:txBody>
      </p:sp>
    </p:spTree>
    <p:extLst>
      <p:ext uri="{BB962C8B-B14F-4D97-AF65-F5344CB8AC3E}">
        <p14:creationId xmlns:p14="http://schemas.microsoft.com/office/powerpoint/2010/main" val="46024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FC3DB-AB4A-4463-98AD-776CD3FB08B8}" type="slidenum">
              <a:rPr lang="ko-KR" altLang="en-US" smtClean="0"/>
              <a:pPr/>
              <a:t>17</a:t>
            </a:fld>
            <a:endParaRPr lang="ko-KR" altLang="en-US"/>
          </a:p>
        </p:txBody>
      </p:sp>
    </p:spTree>
    <p:extLst>
      <p:ext uri="{BB962C8B-B14F-4D97-AF65-F5344CB8AC3E}">
        <p14:creationId xmlns:p14="http://schemas.microsoft.com/office/powerpoint/2010/main" val="211754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597819"/>
            <a:ext cx="7772400" cy="1102519"/>
          </a:xfrm>
        </p:spPr>
        <p:txBody>
          <a:bodyPr/>
          <a:lstStyle/>
          <a:p>
            <a:r>
              <a:rPr lang="ko-KR" altLang="en-US"/>
              <a:t>마스터 제목 스타일 편집</a:t>
            </a:r>
          </a:p>
        </p:txBody>
      </p:sp>
      <p:sp>
        <p:nvSpPr>
          <p:cNvPr id="3" name="부제목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423894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329597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05979"/>
            <a:ext cx="2057400" cy="4388644"/>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05979"/>
            <a:ext cx="6019800" cy="4388644"/>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92266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제목 슬라이드">
    <p:spTree>
      <p:nvGrpSpPr>
        <p:cNvPr id="1" name=""/>
        <p:cNvGrpSpPr/>
        <p:nvPr/>
      </p:nvGrpSpPr>
      <p:grpSpPr>
        <a:xfrm>
          <a:off x="0" y="0"/>
          <a:ext cx="0" cy="0"/>
          <a:chOff x="0" y="0"/>
          <a:chExt cx="0" cy="0"/>
        </a:xfrm>
      </p:grpSpPr>
      <p:sp>
        <p:nvSpPr>
          <p:cNvPr id="7" name="순서도: 수동 입력 6"/>
          <p:cNvSpPr/>
          <p:nvPr userDrawn="1"/>
        </p:nvSpPr>
        <p:spPr>
          <a:xfrm rot="5400000">
            <a:off x="-321754" y="321754"/>
            <a:ext cx="5143500" cy="4499992"/>
          </a:xfrm>
          <a:prstGeom prst="flowChartManualInpu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직사각형 1"/>
          <p:cNvSpPr/>
          <p:nvPr userDrawn="1"/>
        </p:nvSpPr>
        <p:spPr>
          <a:xfrm>
            <a:off x="179512" y="148516"/>
            <a:ext cx="8784976" cy="47994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 name="Picture 4" descr="C:\Users\챠엘\Desktop\셰퍼트\로고-kk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6897" y="4371950"/>
            <a:ext cx="505310" cy="5040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챠엘\Desktop\셰퍼트\로고-fc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592" y="4371950"/>
            <a:ext cx="505310"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39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7" name="순서도: 수동 입력 6"/>
          <p:cNvSpPr/>
          <p:nvPr userDrawn="1"/>
        </p:nvSpPr>
        <p:spPr>
          <a:xfrm rot="5400000">
            <a:off x="218306" y="-218306"/>
            <a:ext cx="5143500" cy="5580112"/>
          </a:xfrm>
          <a:prstGeom prst="flowChartManualInpu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타원 7"/>
          <p:cNvSpPr/>
          <p:nvPr userDrawn="1"/>
        </p:nvSpPr>
        <p:spPr>
          <a:xfrm>
            <a:off x="1043608" y="933569"/>
            <a:ext cx="3276364" cy="3276364"/>
          </a:xfrm>
          <a:prstGeom prst="ellipse">
            <a:avLst/>
          </a:prstGeom>
          <a:solidFill>
            <a:schemeClr val="bg1"/>
          </a:solidFill>
          <a:ln>
            <a:noFill/>
          </a:ln>
          <a:effectLst>
            <a:outerShdw blurRad="127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userDrawn="1"/>
        </p:nvSpPr>
        <p:spPr>
          <a:xfrm>
            <a:off x="1144839" y="1034799"/>
            <a:ext cx="3073902" cy="3073902"/>
          </a:xfrm>
          <a:prstGeom prst="ellipse">
            <a:avLst/>
          </a:prstGeom>
          <a:solidFill>
            <a:schemeClr val="bg1"/>
          </a:solidFill>
          <a:ln w="38100" cap="rnd">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userDrawn="1"/>
        </p:nvSpPr>
        <p:spPr>
          <a:xfrm>
            <a:off x="179512" y="148516"/>
            <a:ext cx="8784976" cy="47994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 name="Picture 4" descr="C:\Users\챠엘\Desktop\셰퍼트\로고-kk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6897" y="4371950"/>
            <a:ext cx="505310" cy="5040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챠엘\Desktop\셰퍼트\로고-fc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592" y="4371950"/>
            <a:ext cx="505310" cy="504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태극무늬에 대한 이미지 검색결과"/>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harpenSoften amount="-64000"/>
                    </a14:imgEffect>
                  </a14:imgLayer>
                </a14:imgProps>
              </a:ext>
              <a:ext uri="{28A0092B-C50C-407E-A947-70E740481C1C}">
                <a14:useLocalDpi xmlns:a14="http://schemas.microsoft.com/office/drawing/2010/main" val="0"/>
              </a:ext>
            </a:extLst>
          </a:blip>
          <a:srcRect/>
          <a:stretch>
            <a:fillRect/>
          </a:stretch>
        </p:blipFill>
        <p:spPr bwMode="auto">
          <a:xfrm>
            <a:off x="1178753" y="1068713"/>
            <a:ext cx="3006074" cy="300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16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5" name="직각 삼각형 4"/>
          <p:cNvSpPr/>
          <p:nvPr userDrawn="1"/>
        </p:nvSpPr>
        <p:spPr>
          <a:xfrm rot="10800000">
            <a:off x="7092280" y="0"/>
            <a:ext cx="2051720" cy="2067694"/>
          </a:xfrm>
          <a:prstGeom prst="rtTriangle">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userDrawn="1"/>
        </p:nvSpPr>
        <p:spPr>
          <a:xfrm>
            <a:off x="179512" y="148516"/>
            <a:ext cx="8784976" cy="47994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2" name="Picture 4" descr="C:\Users\챠엘\Desktop\셰퍼트\로고-kk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4212" y="267494"/>
            <a:ext cx="505310" cy="5040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챠엘\Desktop\셰퍼트\로고-fc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6907" y="267494"/>
            <a:ext cx="505310"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352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6" name="직각 삼각형 5"/>
          <p:cNvSpPr/>
          <p:nvPr userDrawn="1"/>
        </p:nvSpPr>
        <p:spPr>
          <a:xfrm rot="10800000">
            <a:off x="7092280" y="0"/>
            <a:ext cx="2051720" cy="2067694"/>
          </a:xfrm>
          <a:prstGeom prst="rtTriangle">
            <a:avLst/>
          </a:prstGeom>
          <a:solidFill>
            <a:srgbClr val="C0504D">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userDrawn="1"/>
        </p:nvSpPr>
        <p:spPr>
          <a:xfrm>
            <a:off x="179512" y="148516"/>
            <a:ext cx="8784976" cy="4799498"/>
          </a:xfrm>
          <a:prstGeom prst="rect">
            <a:avLst/>
          </a:prstGeom>
          <a:noFill/>
          <a:ln w="28575">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2" name="Picture 4" descr="C:\Users\챠엘\Desktop\셰퍼트\로고-kk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4212" y="267494"/>
            <a:ext cx="505310" cy="5040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챠엘\Desktop\셰퍼트\로고-fc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6907" y="267494"/>
            <a:ext cx="505310" cy="504056"/>
          </a:xfrm>
          <a:prstGeom prst="rect">
            <a:avLst/>
          </a:prstGeom>
          <a:noFill/>
          <a:extLst>
            <a:ext uri="{909E8E84-426E-40DD-AFC4-6F175D3DCCD1}">
              <a14:hiddenFill xmlns:a14="http://schemas.microsoft.com/office/drawing/2010/main">
                <a:solidFill>
                  <a:srgbClr val="FFFFFF"/>
                </a:solidFill>
              </a14:hiddenFill>
            </a:ext>
          </a:extLst>
        </p:spPr>
      </p:pic>
      <p:sp>
        <p:nvSpPr>
          <p:cNvPr id="8" name="직사각형 7"/>
          <p:cNvSpPr/>
          <p:nvPr userDrawn="1"/>
        </p:nvSpPr>
        <p:spPr>
          <a:xfrm rot="5400000">
            <a:off x="2000250" y="-2000251"/>
            <a:ext cx="5143500" cy="9144002"/>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20930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사용자 지정 레이아웃">
    <p:spTree>
      <p:nvGrpSpPr>
        <p:cNvPr id="1" name=""/>
        <p:cNvGrpSpPr/>
        <p:nvPr/>
      </p:nvGrpSpPr>
      <p:grpSpPr>
        <a:xfrm>
          <a:off x="0" y="0"/>
          <a:ext cx="0" cy="0"/>
          <a:chOff x="0" y="0"/>
          <a:chExt cx="0" cy="0"/>
        </a:xfrm>
      </p:grpSpPr>
      <p:sp>
        <p:nvSpPr>
          <p:cNvPr id="6" name="직사각형 5"/>
          <p:cNvSpPr/>
          <p:nvPr userDrawn="1"/>
        </p:nvSpPr>
        <p:spPr>
          <a:xfrm rot="5400000">
            <a:off x="2000250" y="-2000251"/>
            <a:ext cx="5143500" cy="9144002"/>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직각 삼각형 8"/>
          <p:cNvSpPr/>
          <p:nvPr userDrawn="1"/>
        </p:nvSpPr>
        <p:spPr>
          <a:xfrm rot="10800000">
            <a:off x="7092280" y="0"/>
            <a:ext cx="2051720" cy="2067694"/>
          </a:xfrm>
          <a:prstGeom prst="rtTriangle">
            <a:avLst/>
          </a:prstGeom>
          <a:solidFill>
            <a:srgbClr val="0070C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userDrawn="1"/>
        </p:nvSpPr>
        <p:spPr>
          <a:xfrm>
            <a:off x="179512" y="148516"/>
            <a:ext cx="8784976" cy="479949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70C0"/>
              </a:solidFill>
            </a:endParaRPr>
          </a:p>
        </p:txBody>
      </p:sp>
      <p:pic>
        <p:nvPicPr>
          <p:cNvPr id="4" name="Picture 4" descr="C:\Users\챠엘\Desktop\셰퍼트\로고-kk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4212" y="267494"/>
            <a:ext cx="505310" cy="504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챠엘\Desktop\셰퍼트\로고-fc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6907" y="267494"/>
            <a:ext cx="505310"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166237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305176"/>
            <a:ext cx="7772400" cy="1021556"/>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346309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157850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269226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174002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35837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04787"/>
            <a:ext cx="3008313" cy="871538"/>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49541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3600450"/>
            <a:ext cx="5486400" cy="425054"/>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E5CC7FB-E92E-41D9-8A2C-BF1987BCD8F3}" type="datetimeFigureOut">
              <a:rPr lang="ko-KR" altLang="en-US" smtClean="0"/>
              <a:pPr/>
              <a:t>2021-06-23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311493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40000"/>
          </a:schemeClr>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E5CC7FB-E92E-41D9-8A2C-BF1987BCD8F3}" type="datetimeFigureOut">
              <a:rPr lang="ko-KR" altLang="en-US" smtClean="0"/>
              <a:pPr/>
              <a:t>2021-06-23</a:t>
            </a:fld>
            <a:endParaRPr lang="ko-KR" altLang="en-US"/>
          </a:p>
        </p:txBody>
      </p:sp>
      <p:sp>
        <p:nvSpPr>
          <p:cNvPr id="5" name="바닥글 개체 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C7BC76-3C55-4530-A5C9-4FF886E84D5B}" type="slidenum">
              <a:rPr lang="ko-KR" altLang="en-US" smtClean="0"/>
              <a:pPr/>
              <a:t>‹#›</a:t>
            </a:fld>
            <a:endParaRPr lang="ko-KR" altLang="en-US"/>
          </a:p>
        </p:txBody>
      </p:sp>
    </p:spTree>
    <p:extLst>
      <p:ext uri="{BB962C8B-B14F-4D97-AF65-F5344CB8AC3E}">
        <p14:creationId xmlns:p14="http://schemas.microsoft.com/office/powerpoint/2010/main" val="18975794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82" r:id="rId12"/>
    <p:sldLayoutId id="2147483677" r:id="rId13"/>
    <p:sldLayoutId id="2147483678" r:id="rId14"/>
    <p:sldLayoutId id="2147483681" r:id="rId15"/>
    <p:sldLayoutId id="2147483679"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1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s>
</file>

<file path=ppt/slides/_rels/slide1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92696" y="999768"/>
            <a:ext cx="9144000" cy="707886"/>
          </a:xfrm>
          <a:prstGeom prst="rect">
            <a:avLst/>
          </a:prstGeom>
          <a:noFill/>
        </p:spPr>
        <p:txBody>
          <a:bodyPr wrap="square" rtlCol="0">
            <a:spAutoFit/>
          </a:bodyPr>
          <a:lstStyle/>
          <a:p>
            <a:pPr algn="ctr"/>
            <a:r>
              <a:rPr lang="en-US" altLang="ko-KR" sz="4000" i="1" spc="-150" dirty="0">
                <a:ln w="12700">
                  <a:solidFill>
                    <a:schemeClr val="bg1"/>
                  </a:solid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3500000" scaled="1"/>
                  <a:tileRect/>
                </a:gradFill>
                <a:effectLst>
                  <a:glow rad="63500">
                    <a:schemeClr val="accent1">
                      <a:satMod val="175000"/>
                      <a:alpha val="40000"/>
                    </a:schemeClr>
                  </a:glow>
                  <a:reflection blurRad="6350" stA="60000" endA="900" endPos="60000" dist="29997" dir="5400000" sy="-100000" algn="bl" rotWithShape="0"/>
                </a:effectLst>
                <a:latin typeface="Tmon몬소리 Black" panose="02000A03000000000000" pitchFamily="2" charset="-127"/>
                <a:ea typeface="Tmon몬소리 Black" panose="02000A03000000000000" pitchFamily="2" charset="-127"/>
              </a:rPr>
              <a:t>KOREA JINDO DOG</a:t>
            </a:r>
          </a:p>
        </p:txBody>
      </p:sp>
      <p:sp>
        <p:nvSpPr>
          <p:cNvPr id="2" name="직사각형 1"/>
          <p:cNvSpPr/>
          <p:nvPr/>
        </p:nvSpPr>
        <p:spPr>
          <a:xfrm>
            <a:off x="611560" y="1851670"/>
            <a:ext cx="4746812" cy="923330"/>
          </a:xfrm>
          <a:prstGeom prst="rect">
            <a:avLst/>
          </a:prstGeom>
        </p:spPr>
        <p:txBody>
          <a:bodyPr wrap="none">
            <a:spAutoFit/>
          </a:bodyPr>
          <a:lstStyle/>
          <a:p>
            <a:r>
              <a:rPr lang="en-US" altLang="ko-KR" dirty="0">
                <a:latin typeface="Tmon몬소리 Black" panose="02000A03000000000000" pitchFamily="2" charset="-127"/>
                <a:ea typeface="Tmon몬소리 Black" panose="02000A03000000000000" pitchFamily="2" charset="-127"/>
              </a:rPr>
              <a:t>South Korea’s National Treasure  No.53</a:t>
            </a:r>
          </a:p>
          <a:p>
            <a:r>
              <a:rPr lang="en-US" altLang="ko-KR" dirty="0">
                <a:latin typeface="Tmon몬소리 Black" panose="02000A03000000000000" pitchFamily="2" charset="-127"/>
                <a:ea typeface="Tmon몬소리 Black" panose="02000A03000000000000" pitchFamily="2" charset="-127"/>
              </a:rPr>
              <a:t>FCI No. 334</a:t>
            </a:r>
          </a:p>
          <a:p>
            <a:r>
              <a:rPr lang="ko-KR" altLang="en-US" dirty="0">
                <a:latin typeface="Tmon몬소리 Black" panose="02000A03000000000000" pitchFamily="2" charset="-127"/>
                <a:ea typeface="Tmon몬소리 Black" panose="02000A03000000000000" pitchFamily="2" charset="-127"/>
              </a:rPr>
              <a:t>진도견 </a:t>
            </a:r>
            <a:r>
              <a:rPr lang="en-US" altLang="ko-KR" sz="1000" i="1" dirty="0">
                <a:solidFill>
                  <a:srgbClr val="00B050"/>
                </a:solidFill>
                <a:latin typeface="Tmon몬소리 Black" panose="02000A03000000000000" pitchFamily="2" charset="-127"/>
                <a:ea typeface="Tmon몬소리 Black" panose="02000A03000000000000" pitchFamily="2" charset="-127"/>
              </a:rPr>
              <a:t>Jindo dog</a:t>
            </a:r>
            <a:endParaRPr lang="en-US" altLang="ko-KR" sz="1000" dirty="0">
              <a:latin typeface="Tmon몬소리 Black" panose="02000A03000000000000" pitchFamily="2" charset="-127"/>
              <a:ea typeface="Tmon몬소리 Black" panose="02000A03000000000000" pitchFamily="2" charset="-127"/>
            </a:endParaRPr>
          </a:p>
        </p:txBody>
      </p:sp>
      <p:pic>
        <p:nvPicPr>
          <p:cNvPr id="1026" name="Picture 2" descr="D:\정지현 - 훈련\진도\새 폴더\KakaoTalk_20191119_185527114.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98" t="16752" r="8914" b="3017"/>
          <a:stretch/>
        </p:blipFill>
        <p:spPr bwMode="auto">
          <a:xfrm>
            <a:off x="5724128" y="695412"/>
            <a:ext cx="2592288" cy="3594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42910" y="2928940"/>
            <a:ext cx="3847528" cy="954107"/>
          </a:xfrm>
          <a:prstGeom prst="rect">
            <a:avLst/>
          </a:prstGeom>
          <a:noFill/>
        </p:spPr>
        <p:txBody>
          <a:bodyPr wrap="none" rtlCol="0">
            <a:spAutoFit/>
          </a:bodyPr>
          <a:lstStyle/>
          <a:p>
            <a:r>
              <a:rPr lang="en-US" altLang="ko-KR" sz="2800" b="1" dirty="0">
                <a:latin typeface="Tmon몬소리 Black" charset="-127"/>
                <a:ea typeface="Tmon몬소리 Black" charset="-127"/>
              </a:rPr>
              <a:t>FCI All Breed Judge</a:t>
            </a:r>
          </a:p>
          <a:p>
            <a:r>
              <a:rPr lang="en-US" altLang="ko-KR" sz="2800" b="1" dirty="0">
                <a:latin typeface="Tmon몬소리 Black" charset="-127"/>
                <a:ea typeface="Tmon몬소리 Black" charset="-127"/>
              </a:rPr>
              <a:t>Mr. </a:t>
            </a:r>
            <a:r>
              <a:rPr lang="en-US" altLang="ko-KR" sz="2800" b="1" dirty="0" err="1">
                <a:latin typeface="Tmon몬소리 Black" charset="-127"/>
                <a:ea typeface="Tmon몬소리 Black" charset="-127"/>
              </a:rPr>
              <a:t>Woong</a:t>
            </a:r>
            <a:r>
              <a:rPr lang="en-US" altLang="ko-KR" sz="2800" b="1" dirty="0">
                <a:latin typeface="Tmon몬소리 Black" charset="-127"/>
                <a:ea typeface="Tmon몬소리 Black" charset="-127"/>
              </a:rPr>
              <a:t> Jong Lee</a:t>
            </a:r>
            <a:endParaRPr lang="ko-KR" altLang="en-US" sz="2800" b="1" dirty="0">
              <a:latin typeface="Tmon몬소리 Black" charset="-127"/>
              <a:ea typeface="Tmon몬소리 Black" charset="-127"/>
            </a:endParaRPr>
          </a:p>
        </p:txBody>
      </p:sp>
    </p:spTree>
    <p:extLst>
      <p:ext uri="{BB962C8B-B14F-4D97-AF65-F5344CB8AC3E}">
        <p14:creationId xmlns:p14="http://schemas.microsoft.com/office/powerpoint/2010/main" val="102980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3086101"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챔피언 </a:t>
            </a:r>
            <a:r>
              <a:rPr lang="en-US" altLang="ko-KR" sz="1000" b="1" i="1" dirty="0">
                <a:solidFill>
                  <a:srgbClr val="00B050"/>
                </a:solidFill>
                <a:latin typeface="Tmon몬소리 Black" panose="02000A03000000000000" pitchFamily="2" charset="-127"/>
                <a:ea typeface="Tmon몬소리 Black" panose="02000A03000000000000" pitchFamily="2" charset="-127"/>
              </a:rPr>
              <a:t>Champion</a:t>
            </a:r>
            <a:endParaRPr lang="ko-KR" altLang="en-US" sz="1000" b="1" i="1" dirty="0">
              <a:solidFill>
                <a:srgbClr val="00B050"/>
              </a:solidFill>
              <a:latin typeface="Tmon몬소리 Black" panose="02000A03000000000000" pitchFamily="2" charset="-127"/>
              <a:ea typeface="Tmon몬소리 Black" panose="02000A03000000000000" pitchFamily="2" charset="-127"/>
            </a:endParaRPr>
          </a:p>
        </p:txBody>
      </p:sp>
      <p:sp>
        <p:nvSpPr>
          <p:cNvPr id="4" name="오각형 3"/>
          <p:cNvSpPr/>
          <p:nvPr/>
        </p:nvSpPr>
        <p:spPr>
          <a:xfrm>
            <a:off x="755576" y="843558"/>
            <a:ext cx="1774966" cy="353813"/>
          </a:xfrm>
          <a:prstGeom prst="homePlate">
            <a:avLst/>
          </a:prstGeom>
          <a:solidFill>
            <a:srgbClr val="FFDC6D"/>
          </a:solidFill>
          <a:ln>
            <a:solidFill>
              <a:srgbClr val="0033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0045D0"/>
                </a:solidFill>
                <a:latin typeface="Tmon몬소리 Black" panose="02000A03000000000000" pitchFamily="2" charset="-127"/>
                <a:ea typeface="Tmon몬소리 Black" panose="02000A03000000000000" pitchFamily="2" charset="-127"/>
              </a:rPr>
              <a:t>1990</a:t>
            </a:r>
            <a:r>
              <a:rPr lang="ko-KR" altLang="en-US" sz="1400" dirty="0">
                <a:solidFill>
                  <a:srgbClr val="0045D0"/>
                </a:solidFill>
                <a:latin typeface="Tmon몬소리 Black" panose="02000A03000000000000" pitchFamily="2" charset="-127"/>
                <a:ea typeface="Tmon몬소리 Black" panose="02000A03000000000000" pitchFamily="2" charset="-127"/>
              </a:rPr>
              <a:t>년대 챔피언</a:t>
            </a:r>
          </a:p>
        </p:txBody>
      </p:sp>
      <p:pic>
        <p:nvPicPr>
          <p:cNvPr id="1028" name="Picture 4" descr="C:\Users\챠엘\Documents\카카오톡 받은 파일\KakaoTalk_20200101_1224476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226" y="357172"/>
            <a:ext cx="1242930" cy="1214446"/>
          </a:xfrm>
          <a:prstGeom prst="roundRect">
            <a:avLst>
              <a:gd name="adj" fmla="val 8594"/>
            </a:avLst>
          </a:prstGeom>
          <a:solidFill>
            <a:srgbClr val="FFFFFF">
              <a:shade val="85000"/>
            </a:srgbClr>
          </a:solidFill>
          <a:ln>
            <a:noFill/>
          </a:ln>
          <a:effectLst/>
        </p:spPr>
      </p:pic>
      <p:pic>
        <p:nvPicPr>
          <p:cNvPr id="1029" name="Picture 5" descr="C:\Users\챠엘\Documents\카카오톡 받은 파일\KakaoTalk_20200101_1224481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84" y="3214692"/>
            <a:ext cx="1667780" cy="129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C:\Users\챠엘\Documents\카카오톡 받은 파일\KakaoTalk_20200101_1224494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16" y="785801"/>
            <a:ext cx="1772793" cy="1435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3" name="Picture 9" descr="C:\Users\챠엘\Documents\카카오톡 받은 파일\KakaoTalk_20200101_12244978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245" y="1292296"/>
            <a:ext cx="957816" cy="957816"/>
          </a:xfrm>
          <a:prstGeom prst="roundRect">
            <a:avLst>
              <a:gd name="adj" fmla="val 8594"/>
            </a:avLst>
          </a:prstGeom>
          <a:solidFill>
            <a:srgbClr val="FFFFFF">
              <a:shade val="85000"/>
            </a:srgbClr>
          </a:solidFill>
          <a:ln>
            <a:noFill/>
          </a:ln>
          <a:effectLst/>
        </p:spPr>
      </p:pic>
      <p:pic>
        <p:nvPicPr>
          <p:cNvPr id="1035" name="Picture 11" descr="C:\Users\챠엘\Documents\카카오톡 받은 파일\KakaoTalk_20200101_12245054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7488" y="642924"/>
            <a:ext cx="1541539" cy="1586708"/>
          </a:xfrm>
          <a:prstGeom prst="roundRect">
            <a:avLst>
              <a:gd name="adj" fmla="val 8594"/>
            </a:avLst>
          </a:prstGeom>
          <a:solidFill>
            <a:srgbClr val="FFFFFF">
              <a:shade val="85000"/>
            </a:srgbClr>
          </a:solidFill>
          <a:ln>
            <a:noFill/>
          </a:ln>
          <a:effectLst/>
        </p:spPr>
      </p:pic>
      <p:pic>
        <p:nvPicPr>
          <p:cNvPr id="1036" name="Picture 12" descr="C:\Users\챠엘\Documents\카카오톡 받은 파일\KakaoTalk_20200101_12245100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596" y="3214692"/>
            <a:ext cx="1739219" cy="1392583"/>
          </a:xfrm>
          <a:prstGeom prst="roundRect">
            <a:avLst>
              <a:gd name="adj" fmla="val 8594"/>
            </a:avLst>
          </a:prstGeom>
          <a:solidFill>
            <a:srgbClr val="FFFFFF">
              <a:shade val="85000"/>
            </a:srgbClr>
          </a:solidFill>
          <a:ln>
            <a:noFill/>
          </a:ln>
          <a:effectLst/>
        </p:spPr>
      </p:pic>
      <p:pic>
        <p:nvPicPr>
          <p:cNvPr id="1048" name="Picture 24" descr="C:\Users\챠엘\Documents\카카오톡 받은 파일\KakaoTalk_20200101_12244713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0892" y="3143254"/>
            <a:ext cx="1673235" cy="1381582"/>
          </a:xfrm>
          <a:prstGeom prst="roundRect">
            <a:avLst>
              <a:gd name="adj" fmla="val 8594"/>
            </a:avLst>
          </a:prstGeom>
          <a:solidFill>
            <a:srgbClr val="FFFFFF">
              <a:shade val="85000"/>
            </a:srgbClr>
          </a:solidFill>
          <a:ln>
            <a:noFill/>
          </a:ln>
          <a:effectLst/>
        </p:spPr>
      </p:pic>
      <p:sp>
        <p:nvSpPr>
          <p:cNvPr id="23" name="모서리가 둥근 직사각형 22"/>
          <p:cNvSpPr/>
          <p:nvPr/>
        </p:nvSpPr>
        <p:spPr>
          <a:xfrm>
            <a:off x="357157" y="2285997"/>
            <a:ext cx="957815" cy="410963"/>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강진 거북이</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Gang </a:t>
            </a: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a:t>
            </a:r>
          </a:p>
          <a:p>
            <a:pPr algn="ctr"/>
            <a:r>
              <a:rPr lang="en-US" altLang="ko-KR" sz="900" i="1" dirty="0">
                <a:solidFill>
                  <a:srgbClr val="00B050"/>
                </a:solidFill>
                <a:latin typeface="LG PC" panose="02030504000101010101" pitchFamily="18" charset="-127"/>
                <a:ea typeface="LG PC" panose="02030504000101010101" pitchFamily="18" charset="-127"/>
              </a:rPr>
              <a:t>Geo Buk </a:t>
            </a:r>
            <a:r>
              <a:rPr lang="en-US" altLang="ko-KR" sz="900" i="1" dirty="0" err="1">
                <a:solidFill>
                  <a:srgbClr val="00B050"/>
                </a:solidFill>
                <a:latin typeface="LG PC" panose="02030504000101010101" pitchFamily="18" charset="-127"/>
                <a:ea typeface="LG PC" panose="02030504000101010101" pitchFamily="18" charset="-127"/>
              </a:rPr>
              <a:t>i</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25" name="모서리가 둥근 직사각형 24"/>
          <p:cNvSpPr/>
          <p:nvPr/>
        </p:nvSpPr>
        <p:spPr>
          <a:xfrm>
            <a:off x="1685798" y="2857502"/>
            <a:ext cx="928694" cy="21431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대우 버들</a:t>
            </a:r>
            <a:endParaRPr lang="en-US" altLang="ko-KR" sz="1050" dirty="0">
              <a:solidFill>
                <a:schemeClr val="tx1"/>
              </a:solidFill>
              <a:latin typeface="LG PC" panose="02030504000101010101" pitchFamily="18" charset="-127"/>
              <a:ea typeface="LG PC" panose="02030504000101010101" pitchFamily="18" charset="-127"/>
            </a:endParaRPr>
          </a:p>
        </p:txBody>
      </p:sp>
      <p:sp>
        <p:nvSpPr>
          <p:cNvPr id="26" name="모서리가 둥근 직사각형 25"/>
          <p:cNvSpPr/>
          <p:nvPr/>
        </p:nvSpPr>
        <p:spPr>
          <a:xfrm>
            <a:off x="2968731" y="2285997"/>
            <a:ext cx="1388955" cy="481845"/>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동철 가지산</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1000" i="1" dirty="0">
                <a:solidFill>
                  <a:srgbClr val="00B050"/>
                </a:solidFill>
                <a:latin typeface="LG PC" panose="02030504000101010101" pitchFamily="18" charset="-127"/>
                <a:ea typeface="LG PC" panose="02030504000101010101" pitchFamily="18" charset="-127"/>
              </a:rPr>
              <a:t>Dong Cheol Ga ji san</a:t>
            </a:r>
          </a:p>
        </p:txBody>
      </p:sp>
      <p:sp>
        <p:nvSpPr>
          <p:cNvPr id="27" name="모서리가 둥근 직사각형 26"/>
          <p:cNvSpPr/>
          <p:nvPr/>
        </p:nvSpPr>
        <p:spPr>
          <a:xfrm>
            <a:off x="4143372" y="3786196"/>
            <a:ext cx="1148708" cy="28575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한 만돌 한우리</a:t>
            </a:r>
            <a:br>
              <a:rPr lang="en-US" altLang="ko-KR" sz="1050" dirty="0">
                <a:solidFill>
                  <a:schemeClr val="tx1"/>
                </a:solidFill>
                <a:latin typeface="LG PC" panose="02030504000101010101" pitchFamily="18" charset="-127"/>
                <a:ea typeface="LG PC" panose="02030504000101010101" pitchFamily="18" charset="-127"/>
              </a:rPr>
            </a:br>
            <a:r>
              <a:rPr lang="en-US" altLang="ko-KR" sz="800" i="1" dirty="0">
                <a:solidFill>
                  <a:srgbClr val="00B050"/>
                </a:solidFill>
                <a:latin typeface="LG PC" panose="02030504000101010101" pitchFamily="18" charset="-127"/>
                <a:ea typeface="LG PC" panose="02030504000101010101" pitchFamily="18" charset="-127"/>
              </a:rPr>
              <a:t>Han  Man dol  Han u </a:t>
            </a:r>
            <a:r>
              <a:rPr lang="en-US" altLang="ko-KR" sz="800" i="1" dirty="0" err="1">
                <a:solidFill>
                  <a:srgbClr val="00B050"/>
                </a:solidFill>
                <a:latin typeface="LG PC" panose="02030504000101010101" pitchFamily="18" charset="-127"/>
                <a:ea typeface="LG PC" panose="02030504000101010101" pitchFamily="18" charset="-127"/>
              </a:rPr>
              <a:t>ri</a:t>
            </a:r>
            <a:endParaRPr lang="en-US" altLang="ko-KR" sz="800" i="1" dirty="0">
              <a:solidFill>
                <a:srgbClr val="00B050"/>
              </a:solidFill>
              <a:latin typeface="LG PC" panose="02030504000101010101" pitchFamily="18" charset="-127"/>
              <a:ea typeface="LG PC" panose="02030504000101010101" pitchFamily="18" charset="-127"/>
            </a:endParaRPr>
          </a:p>
        </p:txBody>
      </p:sp>
      <p:sp>
        <p:nvSpPr>
          <p:cNvPr id="29" name="모서리가 둥근 직사각형 28"/>
          <p:cNvSpPr/>
          <p:nvPr/>
        </p:nvSpPr>
        <p:spPr>
          <a:xfrm>
            <a:off x="428596" y="4640769"/>
            <a:ext cx="1623124" cy="28575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진돌 울산도솔농장</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dol Ul san do sol </a:t>
            </a:r>
            <a:r>
              <a:rPr lang="en-US" altLang="ko-KR" sz="900" i="1" dirty="0" err="1">
                <a:solidFill>
                  <a:srgbClr val="00B050"/>
                </a:solidFill>
                <a:latin typeface="LG PC" panose="02030504000101010101" pitchFamily="18" charset="-127"/>
                <a:ea typeface="LG PC" panose="02030504000101010101" pitchFamily="18" charset="-127"/>
              </a:rPr>
              <a:t>nong</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jang</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30" name="모서리가 둥근 직사각형 29"/>
          <p:cNvSpPr/>
          <p:nvPr/>
        </p:nvSpPr>
        <p:spPr>
          <a:xfrm>
            <a:off x="4893708" y="1607337"/>
            <a:ext cx="1351966" cy="357190"/>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err="1">
                <a:solidFill>
                  <a:schemeClr val="tx1"/>
                </a:solidFill>
                <a:latin typeface="LG PC" panose="02030504000101010101" pitchFamily="18" charset="-127"/>
                <a:ea typeface="LG PC" panose="02030504000101010101" pitchFamily="18" charset="-127"/>
              </a:rPr>
              <a:t>범돌</a:t>
            </a:r>
            <a:r>
              <a:rPr lang="ko-KR" altLang="en-US" sz="1050" dirty="0">
                <a:solidFill>
                  <a:schemeClr val="tx1"/>
                </a:solidFill>
                <a:latin typeface="LG PC" panose="02030504000101010101" pitchFamily="18" charset="-127"/>
                <a:ea typeface="LG PC" panose="02030504000101010101" pitchFamily="18" charset="-127"/>
              </a:rPr>
              <a:t> 동</a:t>
            </a:r>
            <a:r>
              <a:rPr lang="en-US" altLang="ko-KR" sz="1050" dirty="0">
                <a:solidFill>
                  <a:schemeClr val="tx1"/>
                </a:solidFill>
                <a:latin typeface="LG PC" panose="02030504000101010101" pitchFamily="18" charset="-127"/>
                <a:ea typeface="LG PC" panose="02030504000101010101" pitchFamily="18" charset="-127"/>
              </a:rPr>
              <a:t>\</a:t>
            </a:r>
            <a:r>
              <a:rPr lang="ko-KR" altLang="en-US" sz="1050" dirty="0">
                <a:solidFill>
                  <a:schemeClr val="tx1"/>
                </a:solidFill>
                <a:latin typeface="LG PC" panose="02030504000101010101" pitchFamily="18" charset="-127"/>
                <a:ea typeface="LG PC" panose="02030504000101010101" pitchFamily="18" charset="-127"/>
              </a:rPr>
              <a:t>성장</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800" i="1" dirty="0" err="1">
                <a:solidFill>
                  <a:srgbClr val="00B050"/>
                </a:solidFill>
                <a:latin typeface="LG PC" panose="02030504000101010101" pitchFamily="18" charset="-127"/>
                <a:ea typeface="LG PC" panose="02030504000101010101" pitchFamily="18" charset="-127"/>
              </a:rPr>
              <a:t>Beom</a:t>
            </a:r>
            <a:r>
              <a:rPr lang="en-US" altLang="ko-KR" sz="800" i="1" dirty="0">
                <a:solidFill>
                  <a:srgbClr val="00B050"/>
                </a:solidFill>
                <a:latin typeface="LG PC" panose="02030504000101010101" pitchFamily="18" charset="-127"/>
                <a:ea typeface="LG PC" panose="02030504000101010101" pitchFamily="18" charset="-127"/>
              </a:rPr>
              <a:t> dol Dong </a:t>
            </a:r>
            <a:r>
              <a:rPr lang="en-US" altLang="ko-KR" sz="800" i="1" dirty="0" err="1">
                <a:solidFill>
                  <a:srgbClr val="00B050"/>
                </a:solidFill>
                <a:latin typeface="LG PC" panose="02030504000101010101" pitchFamily="18" charset="-127"/>
                <a:ea typeface="LG PC" panose="02030504000101010101" pitchFamily="18" charset="-127"/>
              </a:rPr>
              <a:t>seong</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jang</a:t>
            </a:r>
            <a:endParaRPr lang="en-US" altLang="ko-KR" sz="800" i="1" dirty="0">
              <a:solidFill>
                <a:srgbClr val="00B050"/>
              </a:solidFill>
              <a:latin typeface="LG PC" panose="02030504000101010101" pitchFamily="18" charset="-127"/>
              <a:ea typeface="LG PC" panose="02030504000101010101" pitchFamily="18" charset="-127"/>
            </a:endParaRPr>
          </a:p>
        </p:txBody>
      </p:sp>
      <p:sp>
        <p:nvSpPr>
          <p:cNvPr id="34" name="모서리가 둥근 직사각형 33"/>
          <p:cNvSpPr/>
          <p:nvPr/>
        </p:nvSpPr>
        <p:spPr>
          <a:xfrm>
            <a:off x="2285984" y="4572013"/>
            <a:ext cx="1623124" cy="354507"/>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복돌이 양산일광켄넹넬</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800" i="1" dirty="0">
                <a:solidFill>
                  <a:srgbClr val="00B050"/>
                </a:solidFill>
                <a:latin typeface="LG PC" panose="02030504000101010101" pitchFamily="18" charset="-127"/>
                <a:ea typeface="LG PC" panose="02030504000101010101" pitchFamily="18" charset="-127"/>
              </a:rPr>
              <a:t>Bok dol i  Yang san il </a:t>
            </a:r>
            <a:r>
              <a:rPr lang="en-US" altLang="ko-KR" sz="800" i="1" dirty="0" err="1">
                <a:solidFill>
                  <a:srgbClr val="00B050"/>
                </a:solidFill>
                <a:latin typeface="LG PC" panose="02030504000101010101" pitchFamily="18" charset="-127"/>
                <a:ea typeface="LG PC" panose="02030504000101010101" pitchFamily="18" charset="-127"/>
              </a:rPr>
              <a:t>gwang</a:t>
            </a:r>
            <a:r>
              <a:rPr lang="en-US" altLang="ko-KR" sz="800" i="1" dirty="0">
                <a:solidFill>
                  <a:srgbClr val="00B050"/>
                </a:solidFill>
                <a:latin typeface="LG PC" panose="02030504000101010101" pitchFamily="18" charset="-127"/>
                <a:ea typeface="LG PC" panose="02030504000101010101" pitchFamily="18" charset="-127"/>
              </a:rPr>
              <a:t> kennel</a:t>
            </a:r>
          </a:p>
        </p:txBody>
      </p:sp>
      <p:sp>
        <p:nvSpPr>
          <p:cNvPr id="35" name="모서리가 둥근 직사각형 34"/>
          <p:cNvSpPr/>
          <p:nvPr/>
        </p:nvSpPr>
        <p:spPr>
          <a:xfrm>
            <a:off x="6899293" y="2357436"/>
            <a:ext cx="1673235" cy="3395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강철 진도산</a:t>
            </a:r>
            <a:br>
              <a:rPr lang="en-US" altLang="ko-KR" sz="1050" dirty="0">
                <a:solidFill>
                  <a:schemeClr val="tx1"/>
                </a:solidFill>
                <a:latin typeface="LG PC" panose="02030504000101010101" pitchFamily="18" charset="-127"/>
                <a:ea typeface="LG PC" panose="02030504000101010101" pitchFamily="18" charset="-127"/>
              </a:rPr>
            </a:br>
            <a:r>
              <a:rPr lang="en-US" altLang="ko-KR" sz="1050" i="1" dirty="0">
                <a:solidFill>
                  <a:srgbClr val="00B050"/>
                </a:solidFill>
                <a:latin typeface="LG PC" panose="02030504000101010101" pitchFamily="18" charset="-127"/>
                <a:ea typeface="LG PC" panose="02030504000101010101" pitchFamily="18" charset="-127"/>
              </a:rPr>
              <a:t>Gang </a:t>
            </a:r>
            <a:r>
              <a:rPr lang="en-US" altLang="ko-KR" sz="1050" i="1" dirty="0" err="1">
                <a:solidFill>
                  <a:srgbClr val="00B050"/>
                </a:solidFill>
                <a:latin typeface="LG PC" panose="02030504000101010101" pitchFamily="18" charset="-127"/>
                <a:ea typeface="LG PC" panose="02030504000101010101" pitchFamily="18" charset="-127"/>
              </a:rPr>
              <a:t>cheol</a:t>
            </a:r>
            <a:r>
              <a:rPr lang="en-US" altLang="ko-KR" sz="1050" i="1"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Jin</a:t>
            </a:r>
            <a:r>
              <a:rPr lang="en-US" altLang="ko-KR" sz="1050" i="1" dirty="0">
                <a:solidFill>
                  <a:srgbClr val="00B050"/>
                </a:solidFill>
                <a:latin typeface="LG PC" panose="02030504000101010101" pitchFamily="18" charset="-127"/>
                <a:ea typeface="LG PC" panose="02030504000101010101" pitchFamily="18" charset="-127"/>
              </a:rPr>
              <a:t> do san</a:t>
            </a:r>
          </a:p>
        </p:txBody>
      </p:sp>
      <p:sp>
        <p:nvSpPr>
          <p:cNvPr id="36" name="모서리가 둥근 직사각형 35"/>
          <p:cNvSpPr/>
          <p:nvPr/>
        </p:nvSpPr>
        <p:spPr>
          <a:xfrm>
            <a:off x="7000892" y="4572013"/>
            <a:ext cx="1673235" cy="285753"/>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정수 울산도솔농장</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800" i="1" dirty="0" err="1">
                <a:solidFill>
                  <a:srgbClr val="00B050"/>
                </a:solidFill>
                <a:latin typeface="LG PC" panose="02030504000101010101" pitchFamily="18" charset="-127"/>
                <a:ea typeface="LG PC" panose="02030504000101010101" pitchFamily="18" charset="-127"/>
              </a:rPr>
              <a:t>Jeong</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su</a:t>
            </a:r>
            <a:r>
              <a:rPr lang="en-US" altLang="ko-KR" sz="800" i="1" dirty="0">
                <a:solidFill>
                  <a:srgbClr val="00B050"/>
                </a:solidFill>
                <a:latin typeface="LG PC" panose="02030504000101010101" pitchFamily="18" charset="-127"/>
                <a:ea typeface="LG PC" panose="02030504000101010101" pitchFamily="18" charset="-127"/>
              </a:rPr>
              <a:t> Ul san do sol </a:t>
            </a:r>
            <a:r>
              <a:rPr lang="en-US" altLang="ko-KR" sz="800" i="1" dirty="0" err="1">
                <a:solidFill>
                  <a:srgbClr val="00B050"/>
                </a:solidFill>
                <a:latin typeface="LG PC" panose="02030504000101010101" pitchFamily="18" charset="-127"/>
                <a:ea typeface="LG PC" panose="02030504000101010101" pitchFamily="18" charset="-127"/>
              </a:rPr>
              <a:t>nong</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jang</a:t>
            </a:r>
            <a:endParaRPr lang="en-US" altLang="ko-KR" sz="800" i="1" dirty="0">
              <a:solidFill>
                <a:srgbClr val="00B050"/>
              </a:solidFill>
              <a:latin typeface="LG PC" panose="02030504000101010101" pitchFamily="18" charset="-127"/>
              <a:ea typeface="LG PC" panose="02030504000101010101" pitchFamily="18" charset="-127"/>
            </a:endParaRPr>
          </a:p>
        </p:txBody>
      </p:sp>
      <p:pic>
        <p:nvPicPr>
          <p:cNvPr id="38" name="Picture 15"/>
          <p:cNvPicPr>
            <a:picLocks noChangeAspect="1" noChangeArrowheads="1"/>
          </p:cNvPicPr>
          <p:nvPr/>
        </p:nvPicPr>
        <p:blipFill>
          <a:blip r:embed="rId10" cstate="print"/>
          <a:srcRect/>
          <a:stretch>
            <a:fillRect/>
          </a:stretch>
        </p:blipFill>
        <p:spPr bwMode="auto">
          <a:xfrm>
            <a:off x="4500562" y="2000246"/>
            <a:ext cx="2214578" cy="1664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_x627435176" descr="EMB000018d01c1a"/>
          <p:cNvPicPr>
            <a:picLocks noChangeAspect="1" noChangeArrowheads="1"/>
          </p:cNvPicPr>
          <p:nvPr/>
        </p:nvPicPr>
        <p:blipFill rotWithShape="1">
          <a:blip r:embed="rId11" cstate="print"/>
          <a:srcRect l="53577"/>
          <a:stretch/>
        </p:blipFill>
        <p:spPr bwMode="auto">
          <a:xfrm>
            <a:off x="1357290" y="1643056"/>
            <a:ext cx="1509906" cy="1124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 name="Picture 10" descr="C:\Users\JIN\Desktop\진도 사진자료\1579089097997.jpg"/>
          <p:cNvPicPr>
            <a:picLocks noChangeAspect="1" noChangeArrowheads="1"/>
          </p:cNvPicPr>
          <p:nvPr/>
        </p:nvPicPr>
        <p:blipFill>
          <a:blip r:embed="rId12" cstate="print"/>
          <a:srcRect/>
          <a:stretch>
            <a:fillRect/>
          </a:stretch>
        </p:blipFill>
        <p:spPr bwMode="auto">
          <a:xfrm>
            <a:off x="5357818" y="3786196"/>
            <a:ext cx="1370468" cy="1143008"/>
          </a:xfrm>
          <a:prstGeom prst="roundRect">
            <a:avLst>
              <a:gd name="adj" fmla="val 8594"/>
            </a:avLst>
          </a:prstGeom>
          <a:solidFill>
            <a:srgbClr val="FFFFFF">
              <a:shade val="85000"/>
            </a:srgbClr>
          </a:solidFill>
          <a:ln>
            <a:noFill/>
          </a:ln>
          <a:effectLst/>
        </p:spPr>
      </p:pic>
      <p:sp>
        <p:nvSpPr>
          <p:cNvPr id="41" name="모서리가 둥근 직사각형 40"/>
          <p:cNvSpPr/>
          <p:nvPr/>
        </p:nvSpPr>
        <p:spPr>
          <a:xfrm>
            <a:off x="4143372" y="4572014"/>
            <a:ext cx="1071570" cy="28575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진이 한우리</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i</a:t>
            </a:r>
            <a:r>
              <a:rPr lang="en-US" altLang="ko-KR" sz="900" i="1" dirty="0">
                <a:solidFill>
                  <a:srgbClr val="00B050"/>
                </a:solidFill>
                <a:latin typeface="LG PC" panose="02030504000101010101" pitchFamily="18" charset="-127"/>
                <a:ea typeface="LG PC" panose="02030504000101010101" pitchFamily="18" charset="-127"/>
              </a:rPr>
              <a:t>  Han u </a:t>
            </a:r>
            <a:r>
              <a:rPr lang="en-US" altLang="ko-KR" sz="900" i="1" dirty="0" err="1">
                <a:solidFill>
                  <a:srgbClr val="00B050"/>
                </a:solidFill>
                <a:latin typeface="LG PC" panose="02030504000101010101" pitchFamily="18" charset="-127"/>
                <a:ea typeface="LG PC" panose="02030504000101010101" pitchFamily="18" charset="-127"/>
              </a:rPr>
              <a:t>ri</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24" name="모서리가 둥근 직사각형 40">
            <a:extLst>
              <a:ext uri="{FF2B5EF4-FFF2-40B4-BE49-F238E27FC236}">
                <a16:creationId xmlns:a16="http://schemas.microsoft.com/office/drawing/2014/main" id="{AE6BA8D8-2688-4D4B-8F6C-CD5757EBBD6B}"/>
              </a:ext>
            </a:extLst>
          </p:cNvPr>
          <p:cNvSpPr/>
          <p:nvPr/>
        </p:nvSpPr>
        <p:spPr>
          <a:xfrm>
            <a:off x="1677193" y="3071816"/>
            <a:ext cx="937299" cy="10938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i="1" dirty="0" err="1">
                <a:solidFill>
                  <a:srgbClr val="00B050"/>
                </a:solidFill>
                <a:latin typeface="LG PC" panose="02030504000101010101" pitchFamily="18" charset="-127"/>
                <a:ea typeface="LG PC" panose="02030504000101010101" pitchFamily="18" charset="-127"/>
              </a:rPr>
              <a:t>Dae</a:t>
            </a:r>
            <a:r>
              <a:rPr lang="en-US" altLang="ko-KR" sz="900" i="1" dirty="0">
                <a:solidFill>
                  <a:srgbClr val="00B050"/>
                </a:solidFill>
                <a:latin typeface="LG PC" panose="02030504000101010101" pitchFamily="18" charset="-127"/>
                <a:ea typeface="LG PC" panose="02030504000101010101" pitchFamily="18" charset="-127"/>
              </a:rPr>
              <a:t> u  </a:t>
            </a:r>
            <a:r>
              <a:rPr lang="en-US" altLang="ko-KR" sz="900" i="1" dirty="0" err="1">
                <a:solidFill>
                  <a:srgbClr val="00B050"/>
                </a:solidFill>
                <a:latin typeface="LG PC" panose="02030504000101010101" pitchFamily="18" charset="-127"/>
                <a:ea typeface="LG PC" panose="02030504000101010101" pitchFamily="18" charset="-127"/>
              </a:rPr>
              <a:t>Beo</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deul</a:t>
            </a:r>
            <a:endParaRPr lang="en-US" altLang="ko-KR" sz="900" i="1" dirty="0">
              <a:solidFill>
                <a:srgbClr val="00B050"/>
              </a:solidFill>
              <a:latin typeface="LG PC" panose="02030504000101010101" pitchFamily="18" charset="-127"/>
              <a:ea typeface="LG PC" panose="02030504000101010101" pitchFamily="18" charset="-127"/>
            </a:endParaRPr>
          </a:p>
        </p:txBody>
      </p:sp>
    </p:spTree>
    <p:extLst>
      <p:ext uri="{BB962C8B-B14F-4D97-AF65-F5344CB8AC3E}">
        <p14:creationId xmlns:p14="http://schemas.microsoft.com/office/powerpoint/2010/main" val="181178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3086101"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챔피언 </a:t>
            </a:r>
            <a:r>
              <a:rPr lang="en-US" altLang="ko-KR" sz="1000" i="1" dirty="0">
                <a:solidFill>
                  <a:srgbClr val="00B050"/>
                </a:solidFill>
                <a:latin typeface="Tmon몬소리 Black" panose="02000A03000000000000" pitchFamily="2" charset="-127"/>
                <a:ea typeface="Tmon몬소리 Black" panose="02000A03000000000000" pitchFamily="2" charset="-127"/>
              </a:rPr>
              <a:t>Champion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4" name="오각형 3"/>
          <p:cNvSpPr/>
          <p:nvPr/>
        </p:nvSpPr>
        <p:spPr>
          <a:xfrm>
            <a:off x="755576" y="843558"/>
            <a:ext cx="1774966" cy="353813"/>
          </a:xfrm>
          <a:prstGeom prst="homePlate">
            <a:avLst/>
          </a:prstGeom>
          <a:solidFill>
            <a:srgbClr val="FFDC6D"/>
          </a:solidFill>
          <a:ln>
            <a:solidFill>
              <a:srgbClr val="0033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0045D0"/>
                </a:solidFill>
                <a:latin typeface="Tmon몬소리 Black" panose="02000A03000000000000" pitchFamily="2" charset="-127"/>
                <a:ea typeface="Tmon몬소리 Black" panose="02000A03000000000000" pitchFamily="2" charset="-127"/>
              </a:rPr>
              <a:t>1990</a:t>
            </a:r>
            <a:r>
              <a:rPr lang="ko-KR" altLang="en-US" sz="1400" dirty="0">
                <a:solidFill>
                  <a:srgbClr val="0045D0"/>
                </a:solidFill>
                <a:latin typeface="Tmon몬소리 Black" panose="02000A03000000000000" pitchFamily="2" charset="-127"/>
                <a:ea typeface="Tmon몬소리 Black" panose="02000A03000000000000" pitchFamily="2" charset="-127"/>
              </a:rPr>
              <a:t>년대 챔피언</a:t>
            </a:r>
          </a:p>
        </p:txBody>
      </p:sp>
      <p:sp>
        <p:nvSpPr>
          <p:cNvPr id="23" name="모서리가 둥근 직사각형 22"/>
          <p:cNvSpPr/>
          <p:nvPr/>
        </p:nvSpPr>
        <p:spPr>
          <a:xfrm>
            <a:off x="357158" y="2428874"/>
            <a:ext cx="1285884" cy="28575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 비호 마당재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Bi ho Ma dang </a:t>
            </a:r>
            <a:r>
              <a:rPr lang="en-US" altLang="ko-KR" sz="900" i="1" dirty="0" err="1">
                <a:solidFill>
                  <a:srgbClr val="00B050"/>
                </a:solidFill>
                <a:latin typeface="LG PC" panose="02030504000101010101" pitchFamily="18" charset="-127"/>
                <a:ea typeface="LG PC" panose="02030504000101010101" pitchFamily="18" charset="-127"/>
              </a:rPr>
              <a:t>jae</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25" name="모서리가 둥근 직사각형 24"/>
          <p:cNvSpPr/>
          <p:nvPr/>
        </p:nvSpPr>
        <p:spPr>
          <a:xfrm>
            <a:off x="7596255" y="3214692"/>
            <a:ext cx="1316759" cy="357190"/>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순철 청만</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Sun </a:t>
            </a:r>
            <a:r>
              <a:rPr lang="en-US" altLang="ko-KR" sz="900" i="1" dirty="0" err="1">
                <a:solidFill>
                  <a:srgbClr val="00B050"/>
                </a:solidFill>
                <a:latin typeface="LG PC" panose="02030504000101010101" pitchFamily="18" charset="-127"/>
                <a:ea typeface="LG PC" panose="02030504000101010101" pitchFamily="18" charset="-127"/>
              </a:rPr>
              <a:t>cheol</a:t>
            </a:r>
            <a:r>
              <a:rPr lang="en-US" altLang="ko-KR" sz="900" i="1" dirty="0">
                <a:solidFill>
                  <a:srgbClr val="00B050"/>
                </a:solidFill>
                <a:latin typeface="LG PC" panose="02030504000101010101" pitchFamily="18" charset="-127"/>
                <a:ea typeface="LG PC" panose="02030504000101010101" pitchFamily="18" charset="-127"/>
              </a:rPr>
              <a:t> Cheong man </a:t>
            </a:r>
          </a:p>
        </p:txBody>
      </p:sp>
      <p:sp>
        <p:nvSpPr>
          <p:cNvPr id="26" name="모서리가 둥근 직사각형 25"/>
          <p:cNvSpPr/>
          <p:nvPr/>
        </p:nvSpPr>
        <p:spPr>
          <a:xfrm>
            <a:off x="2060883" y="4543966"/>
            <a:ext cx="1344249" cy="357190"/>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진호 한밭ㅂ</a:t>
            </a:r>
            <a:r>
              <a:rPr lang="ko-KR" altLang="en-US" sz="1050" dirty="0">
                <a:solidFill>
                  <a:schemeClr val="tx1"/>
                </a:solidFill>
              </a:rPr>
              <a:t>밭</a:t>
            </a:r>
            <a:r>
              <a:rPr lang="ko-KR" altLang="en-US" sz="1050" dirty="0">
                <a:solidFill>
                  <a:schemeClr val="tx1"/>
                </a:solidFill>
                <a:latin typeface="LG PC" panose="02030504000101010101" pitchFamily="18" charset="-127"/>
                <a:ea typeface="LG PC" panose="02030504000101010101" pitchFamily="18" charset="-127"/>
              </a:rPr>
              <a:t>견사</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ho Han bat </a:t>
            </a:r>
            <a:r>
              <a:rPr lang="en-US" altLang="ko-KR" sz="900" i="1" dirty="0" err="1">
                <a:solidFill>
                  <a:srgbClr val="00B050"/>
                </a:solidFill>
                <a:latin typeface="LG PC" panose="02030504000101010101" pitchFamily="18" charset="-127"/>
                <a:ea typeface="LG PC" panose="02030504000101010101" pitchFamily="18" charset="-127"/>
              </a:rPr>
              <a:t>gyeon</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sa</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28" name="모서리가 둥근 직사각형 27"/>
          <p:cNvSpPr/>
          <p:nvPr/>
        </p:nvSpPr>
        <p:spPr>
          <a:xfrm>
            <a:off x="3762322" y="4570339"/>
            <a:ext cx="1243382" cy="32914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진용 수신장</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yong</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Su</a:t>
            </a:r>
            <a:r>
              <a:rPr lang="en-US" altLang="ko-KR" sz="900" i="1" dirty="0">
                <a:solidFill>
                  <a:srgbClr val="00B050"/>
                </a:solidFill>
                <a:latin typeface="LG PC" panose="02030504000101010101" pitchFamily="18" charset="-127"/>
                <a:ea typeface="LG PC" panose="02030504000101010101" pitchFamily="18" charset="-127"/>
              </a:rPr>
              <a:t> sin </a:t>
            </a:r>
            <a:r>
              <a:rPr lang="en-US" altLang="ko-KR" sz="900" i="1" dirty="0" err="1">
                <a:solidFill>
                  <a:srgbClr val="00B050"/>
                </a:solidFill>
                <a:latin typeface="LG PC" panose="02030504000101010101" pitchFamily="18" charset="-127"/>
                <a:ea typeface="LG PC" panose="02030504000101010101" pitchFamily="18" charset="-127"/>
              </a:rPr>
              <a:t>jang</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30" name="모서리가 둥근 직사각형 29"/>
          <p:cNvSpPr/>
          <p:nvPr/>
        </p:nvSpPr>
        <p:spPr>
          <a:xfrm>
            <a:off x="4270945" y="2736092"/>
            <a:ext cx="1372626" cy="285718"/>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남철 전씨</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1000" i="1" dirty="0">
                <a:solidFill>
                  <a:srgbClr val="00B050"/>
                </a:solidFill>
                <a:latin typeface="LG PC" panose="02030504000101010101" pitchFamily="18" charset="-127"/>
                <a:ea typeface="LG PC" panose="02030504000101010101" pitchFamily="18" charset="-127"/>
              </a:rPr>
              <a:t>Nam </a:t>
            </a:r>
            <a:r>
              <a:rPr lang="en-US" altLang="ko-KR" sz="1000" i="1" dirty="0" err="1">
                <a:solidFill>
                  <a:srgbClr val="00B050"/>
                </a:solidFill>
                <a:latin typeface="LG PC" panose="02030504000101010101" pitchFamily="18" charset="-127"/>
                <a:ea typeface="LG PC" panose="02030504000101010101" pitchFamily="18" charset="-127"/>
              </a:rPr>
              <a:t>cheol</a:t>
            </a:r>
            <a:r>
              <a:rPr lang="en-US" altLang="ko-KR" sz="1000" i="1" dirty="0">
                <a:solidFill>
                  <a:srgbClr val="00B050"/>
                </a:solidFill>
                <a:latin typeface="LG PC" panose="02030504000101010101" pitchFamily="18" charset="-127"/>
                <a:ea typeface="LG PC" panose="02030504000101010101" pitchFamily="18" charset="-127"/>
              </a:rPr>
              <a:t> Jeon </a:t>
            </a:r>
            <a:r>
              <a:rPr lang="en-US" altLang="ko-KR" sz="1000" i="1" dirty="0" err="1">
                <a:solidFill>
                  <a:srgbClr val="00B050"/>
                </a:solidFill>
                <a:latin typeface="LG PC" panose="02030504000101010101" pitchFamily="18" charset="-127"/>
                <a:ea typeface="LG PC" panose="02030504000101010101" pitchFamily="18" charset="-127"/>
              </a:rPr>
              <a:t>ssi</a:t>
            </a:r>
            <a:endParaRPr lang="en-US" altLang="ko-KR" sz="1000" i="1" dirty="0">
              <a:solidFill>
                <a:srgbClr val="00B050"/>
              </a:solidFill>
              <a:latin typeface="LG PC" panose="02030504000101010101" pitchFamily="18" charset="-127"/>
              <a:ea typeface="LG PC" panose="02030504000101010101" pitchFamily="18" charset="-127"/>
            </a:endParaRPr>
          </a:p>
        </p:txBody>
      </p:sp>
      <p:sp>
        <p:nvSpPr>
          <p:cNvPr id="32" name="모서리가 둥근 직사각형 31"/>
          <p:cNvSpPr/>
          <p:nvPr/>
        </p:nvSpPr>
        <p:spPr>
          <a:xfrm>
            <a:off x="278280" y="4543966"/>
            <a:ext cx="1643076" cy="357190"/>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050" dirty="0">
              <a:solidFill>
                <a:schemeClr val="tx1"/>
              </a:solidFill>
              <a:latin typeface="LG PC" panose="02030504000101010101" pitchFamily="18" charset="-127"/>
              <a:ea typeface="LG PC" panose="02030504000101010101" pitchFamily="18" charset="-127"/>
            </a:endParaRPr>
          </a:p>
          <a:p>
            <a:pPr algn="ctr"/>
            <a:r>
              <a:rPr lang="ko-KR" altLang="en-US" sz="1050" dirty="0">
                <a:solidFill>
                  <a:schemeClr val="tx1"/>
                </a:solidFill>
                <a:latin typeface="LG PC" panose="02030504000101010101" pitchFamily="18" charset="-127"/>
                <a:ea typeface="LG PC" panose="02030504000101010101" pitchFamily="18" charset="-127"/>
              </a:rPr>
              <a:t>진보람 하우스 레스바이저</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800" i="1" dirty="0" err="1">
                <a:solidFill>
                  <a:srgbClr val="00B050"/>
                </a:solidFill>
                <a:latin typeface="LG PC" panose="02030504000101010101" pitchFamily="18" charset="-127"/>
                <a:ea typeface="LG PC" panose="02030504000101010101" pitchFamily="18" charset="-127"/>
              </a:rPr>
              <a:t>Jin</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bo</a:t>
            </a:r>
            <a:r>
              <a:rPr lang="en-US" altLang="ko-KR" sz="800" i="1" dirty="0">
                <a:solidFill>
                  <a:srgbClr val="00B050"/>
                </a:solidFill>
                <a:latin typeface="LG PC" panose="02030504000101010101" pitchFamily="18" charset="-127"/>
                <a:ea typeface="LG PC" panose="02030504000101010101" pitchFamily="18" charset="-127"/>
              </a:rPr>
              <a:t> ram House Rea </a:t>
            </a:r>
            <a:r>
              <a:rPr lang="en-US" altLang="ko-KR" sz="800" i="1" dirty="0" err="1">
                <a:solidFill>
                  <a:srgbClr val="00B050"/>
                </a:solidFill>
                <a:latin typeface="LG PC" panose="02030504000101010101" pitchFamily="18" charset="-127"/>
                <a:ea typeface="LG PC" panose="02030504000101010101" pitchFamily="18" charset="-127"/>
              </a:rPr>
              <a:t>seu</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ba</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i</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jeo</a:t>
            </a:r>
            <a:endParaRPr lang="en-US" altLang="ko-KR" sz="800" i="1" dirty="0">
              <a:solidFill>
                <a:srgbClr val="00B050"/>
              </a:solidFill>
              <a:latin typeface="LG PC" panose="02030504000101010101" pitchFamily="18" charset="-127"/>
              <a:ea typeface="LG PC" panose="02030504000101010101" pitchFamily="18" charset="-127"/>
            </a:endParaRPr>
          </a:p>
          <a:p>
            <a:pPr algn="ctr"/>
            <a:endParaRPr lang="en-US" altLang="ko-KR" sz="1050" dirty="0">
              <a:solidFill>
                <a:schemeClr val="tx1"/>
              </a:solidFill>
              <a:latin typeface="LG PC" panose="02030504000101010101" pitchFamily="18" charset="-127"/>
              <a:ea typeface="LG PC" panose="02030504000101010101" pitchFamily="18" charset="-127"/>
            </a:endParaRPr>
          </a:p>
        </p:txBody>
      </p:sp>
      <p:sp>
        <p:nvSpPr>
          <p:cNvPr id="33" name="모서리가 둥근 직사각형 32"/>
          <p:cNvSpPr/>
          <p:nvPr/>
        </p:nvSpPr>
        <p:spPr>
          <a:xfrm>
            <a:off x="6291589" y="4643451"/>
            <a:ext cx="1066494" cy="256029"/>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국군 관우네</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800" i="1" dirty="0" err="1">
                <a:solidFill>
                  <a:srgbClr val="00B050"/>
                </a:solidFill>
                <a:latin typeface="LG PC" panose="02030504000101010101" pitchFamily="18" charset="-127"/>
                <a:ea typeface="LG PC" panose="02030504000101010101" pitchFamily="18" charset="-127"/>
              </a:rPr>
              <a:t>Guk</a:t>
            </a:r>
            <a:r>
              <a:rPr lang="en-US" altLang="ko-KR" sz="800" i="1" dirty="0">
                <a:solidFill>
                  <a:srgbClr val="00B050"/>
                </a:solidFill>
                <a:latin typeface="LG PC" panose="02030504000101010101" pitchFamily="18" charset="-127"/>
                <a:ea typeface="LG PC" panose="02030504000101010101" pitchFamily="18" charset="-127"/>
              </a:rPr>
              <a:t> gun </a:t>
            </a:r>
            <a:r>
              <a:rPr lang="en-US" altLang="ko-KR" sz="800" i="1" dirty="0" err="1">
                <a:solidFill>
                  <a:srgbClr val="00B050"/>
                </a:solidFill>
                <a:latin typeface="LG PC" panose="02030504000101010101" pitchFamily="18" charset="-127"/>
                <a:ea typeface="LG PC" panose="02030504000101010101" pitchFamily="18" charset="-127"/>
              </a:rPr>
              <a:t>Gwan</a:t>
            </a:r>
            <a:r>
              <a:rPr lang="en-US" altLang="ko-KR" sz="800" i="1" dirty="0">
                <a:solidFill>
                  <a:srgbClr val="00B050"/>
                </a:solidFill>
                <a:latin typeface="LG PC" panose="02030504000101010101" pitchFamily="18" charset="-127"/>
                <a:ea typeface="LG PC" panose="02030504000101010101" pitchFamily="18" charset="-127"/>
              </a:rPr>
              <a:t> u </a:t>
            </a:r>
            <a:r>
              <a:rPr lang="en-US" altLang="ko-KR" sz="800" i="1" dirty="0" err="1">
                <a:solidFill>
                  <a:srgbClr val="00B050"/>
                </a:solidFill>
                <a:latin typeface="LG PC" panose="02030504000101010101" pitchFamily="18" charset="-127"/>
                <a:ea typeface="LG PC" panose="02030504000101010101" pitchFamily="18" charset="-127"/>
              </a:rPr>
              <a:t>nea</a:t>
            </a:r>
            <a:r>
              <a:rPr lang="en-US" altLang="ko-KR" sz="800" i="1" dirty="0">
                <a:solidFill>
                  <a:srgbClr val="00B050"/>
                </a:solidFill>
                <a:latin typeface="LG PC" panose="02030504000101010101" pitchFamily="18" charset="-127"/>
                <a:ea typeface="LG PC" panose="02030504000101010101" pitchFamily="18" charset="-127"/>
              </a:rPr>
              <a:t> </a:t>
            </a:r>
          </a:p>
        </p:txBody>
      </p:sp>
      <p:sp>
        <p:nvSpPr>
          <p:cNvPr id="35" name="모서리가 둥근 직사각형 34"/>
          <p:cNvSpPr/>
          <p:nvPr/>
        </p:nvSpPr>
        <p:spPr>
          <a:xfrm>
            <a:off x="6072198" y="2500312"/>
            <a:ext cx="1428760" cy="42177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태풍이 행복이네집</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800" i="1" dirty="0">
                <a:solidFill>
                  <a:srgbClr val="00B050"/>
                </a:solidFill>
                <a:latin typeface="LG PC" panose="02030504000101010101" pitchFamily="18" charset="-127"/>
                <a:ea typeface="LG PC" panose="02030504000101010101" pitchFamily="18" charset="-127"/>
              </a:rPr>
              <a:t>Tae </a:t>
            </a:r>
            <a:r>
              <a:rPr lang="en-US" altLang="ko-KR" sz="800" i="1" dirty="0" err="1">
                <a:solidFill>
                  <a:srgbClr val="00B050"/>
                </a:solidFill>
                <a:latin typeface="LG PC" panose="02030504000101010101" pitchFamily="18" charset="-127"/>
                <a:ea typeface="LG PC" panose="02030504000101010101" pitchFamily="18" charset="-127"/>
              </a:rPr>
              <a:t>pung</a:t>
            </a:r>
            <a:r>
              <a:rPr lang="en-US" altLang="ko-KR" sz="800" i="1" dirty="0">
                <a:solidFill>
                  <a:srgbClr val="00B050"/>
                </a:solidFill>
                <a:latin typeface="LG PC" panose="02030504000101010101" pitchFamily="18" charset="-127"/>
                <a:ea typeface="LG PC" panose="02030504000101010101" pitchFamily="18" charset="-127"/>
              </a:rPr>
              <a:t> I </a:t>
            </a:r>
            <a:r>
              <a:rPr lang="en-US" altLang="ko-KR" sz="800" i="1" dirty="0" err="1">
                <a:solidFill>
                  <a:srgbClr val="00B050"/>
                </a:solidFill>
                <a:latin typeface="LG PC" panose="02030504000101010101" pitchFamily="18" charset="-127"/>
                <a:ea typeface="LG PC" panose="02030504000101010101" pitchFamily="18" charset="-127"/>
              </a:rPr>
              <a:t>Haeng</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bok</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i</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nea</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jip</a:t>
            </a:r>
            <a:endParaRPr lang="en-US" altLang="ko-KR" sz="800" i="1" dirty="0">
              <a:solidFill>
                <a:srgbClr val="00B050"/>
              </a:solidFill>
              <a:latin typeface="LG PC" panose="02030504000101010101" pitchFamily="18" charset="-127"/>
              <a:ea typeface="LG PC" panose="02030504000101010101" pitchFamily="18" charset="-127"/>
            </a:endParaRPr>
          </a:p>
        </p:txBody>
      </p:sp>
      <p:pic>
        <p:nvPicPr>
          <p:cNvPr id="56" name="그림 55" descr="KakaoTalk_20200118_124034710.jpg"/>
          <p:cNvPicPr>
            <a:picLocks noChangeAspect="1"/>
          </p:cNvPicPr>
          <p:nvPr/>
        </p:nvPicPr>
        <p:blipFill>
          <a:blip r:embed="rId3" cstate="print"/>
          <a:stretch>
            <a:fillRect/>
          </a:stretch>
        </p:blipFill>
        <p:spPr>
          <a:xfrm>
            <a:off x="6072198" y="1142990"/>
            <a:ext cx="1418268" cy="1241970"/>
          </a:xfrm>
          <a:prstGeom prst="rect">
            <a:avLst/>
          </a:prstGeom>
        </p:spPr>
      </p:pic>
      <p:pic>
        <p:nvPicPr>
          <p:cNvPr id="60" name="그림 59" descr="KakaoTalk_20200118_124035584.jpg"/>
          <p:cNvPicPr>
            <a:picLocks noChangeAspect="1"/>
          </p:cNvPicPr>
          <p:nvPr/>
        </p:nvPicPr>
        <p:blipFill>
          <a:blip r:embed="rId4" cstate="print"/>
          <a:stretch>
            <a:fillRect/>
          </a:stretch>
        </p:blipFill>
        <p:spPr>
          <a:xfrm>
            <a:off x="7572396" y="1928808"/>
            <a:ext cx="1372626" cy="1285884"/>
          </a:xfrm>
          <a:prstGeom prst="rect">
            <a:avLst/>
          </a:prstGeom>
        </p:spPr>
      </p:pic>
      <p:pic>
        <p:nvPicPr>
          <p:cNvPr id="61" name="그림 60" descr="KakaoTalk_20200118_124036960.jpg"/>
          <p:cNvPicPr>
            <a:picLocks noChangeAspect="1"/>
          </p:cNvPicPr>
          <p:nvPr/>
        </p:nvPicPr>
        <p:blipFill>
          <a:blip r:embed="rId5" cstate="print"/>
          <a:stretch>
            <a:fillRect/>
          </a:stretch>
        </p:blipFill>
        <p:spPr>
          <a:xfrm>
            <a:off x="285720" y="1285866"/>
            <a:ext cx="1309900" cy="1071570"/>
          </a:xfrm>
          <a:prstGeom prst="rect">
            <a:avLst/>
          </a:prstGeom>
        </p:spPr>
      </p:pic>
      <p:sp>
        <p:nvSpPr>
          <p:cNvPr id="62" name="모서리가 둥근 직사각형 61"/>
          <p:cNvSpPr/>
          <p:nvPr/>
        </p:nvSpPr>
        <p:spPr>
          <a:xfrm>
            <a:off x="5327175" y="4640562"/>
            <a:ext cx="745023" cy="258919"/>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강호</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Gang ho</a:t>
            </a:r>
          </a:p>
        </p:txBody>
      </p:sp>
      <p:pic>
        <p:nvPicPr>
          <p:cNvPr id="63" name="그림 62" descr="KakaoTalk_20200118_135901739.jpg"/>
          <p:cNvPicPr>
            <a:picLocks noChangeAspect="1"/>
          </p:cNvPicPr>
          <p:nvPr/>
        </p:nvPicPr>
        <p:blipFill>
          <a:blip r:embed="rId6" cstate="print"/>
          <a:stretch>
            <a:fillRect/>
          </a:stretch>
        </p:blipFill>
        <p:spPr>
          <a:xfrm>
            <a:off x="4071934" y="1071552"/>
            <a:ext cx="1928826" cy="1606016"/>
          </a:xfrm>
          <a:prstGeom prst="rect">
            <a:avLst/>
          </a:prstGeom>
        </p:spPr>
      </p:pic>
      <p:pic>
        <p:nvPicPr>
          <p:cNvPr id="64" name="그림 63" descr="KakaoTalk_20200118_124245635.jpg"/>
          <p:cNvPicPr>
            <a:picLocks noChangeAspect="1"/>
          </p:cNvPicPr>
          <p:nvPr/>
        </p:nvPicPr>
        <p:blipFill>
          <a:blip r:embed="rId7" cstate="print"/>
          <a:stretch>
            <a:fillRect/>
          </a:stretch>
        </p:blipFill>
        <p:spPr>
          <a:xfrm>
            <a:off x="285719" y="3143254"/>
            <a:ext cx="1643076" cy="1344128"/>
          </a:xfrm>
          <a:prstGeom prst="rect">
            <a:avLst/>
          </a:prstGeom>
        </p:spPr>
      </p:pic>
      <p:pic>
        <p:nvPicPr>
          <p:cNvPr id="65" name="그림 64" descr="KakaoTalk_20200118_124247297.jpg"/>
          <p:cNvPicPr>
            <a:picLocks noChangeAspect="1"/>
          </p:cNvPicPr>
          <p:nvPr/>
        </p:nvPicPr>
        <p:blipFill>
          <a:blip r:embed="rId8" cstate="print"/>
          <a:stretch>
            <a:fillRect/>
          </a:stretch>
        </p:blipFill>
        <p:spPr>
          <a:xfrm>
            <a:off x="3643306" y="3357568"/>
            <a:ext cx="1486842" cy="1143008"/>
          </a:xfrm>
          <a:prstGeom prst="rect">
            <a:avLst/>
          </a:prstGeom>
        </p:spPr>
      </p:pic>
      <p:pic>
        <p:nvPicPr>
          <p:cNvPr id="66" name="그림 65" descr="KakaoTalk_20200118_124248159.jpg"/>
          <p:cNvPicPr>
            <a:picLocks noChangeAspect="1"/>
          </p:cNvPicPr>
          <p:nvPr/>
        </p:nvPicPr>
        <p:blipFill>
          <a:blip r:embed="rId9" cstate="print"/>
          <a:stretch>
            <a:fillRect/>
          </a:stretch>
        </p:blipFill>
        <p:spPr>
          <a:xfrm>
            <a:off x="7358082" y="3643320"/>
            <a:ext cx="1566560" cy="1285884"/>
          </a:xfrm>
          <a:prstGeom prst="rect">
            <a:avLst/>
          </a:prstGeom>
        </p:spPr>
      </p:pic>
      <p:pic>
        <p:nvPicPr>
          <p:cNvPr id="67" name="그림 66" descr="KakaoTalk_20200118_124249321.jpg"/>
          <p:cNvPicPr>
            <a:picLocks noChangeAspect="1"/>
          </p:cNvPicPr>
          <p:nvPr/>
        </p:nvPicPr>
        <p:blipFill>
          <a:blip r:embed="rId10" cstate="print"/>
          <a:stretch>
            <a:fillRect/>
          </a:stretch>
        </p:blipFill>
        <p:spPr>
          <a:xfrm>
            <a:off x="5269676" y="3214692"/>
            <a:ext cx="1731216" cy="1357322"/>
          </a:xfrm>
          <a:prstGeom prst="rect">
            <a:avLst/>
          </a:prstGeom>
        </p:spPr>
      </p:pic>
      <p:pic>
        <p:nvPicPr>
          <p:cNvPr id="29" name="그림 28" descr="KakaoTalk_20200119_083249495.jpg"/>
          <p:cNvPicPr>
            <a:picLocks noChangeAspect="1"/>
          </p:cNvPicPr>
          <p:nvPr/>
        </p:nvPicPr>
        <p:blipFill>
          <a:blip r:embed="rId11" cstate="print"/>
          <a:stretch>
            <a:fillRect/>
          </a:stretch>
        </p:blipFill>
        <p:spPr>
          <a:xfrm>
            <a:off x="1857356" y="1214428"/>
            <a:ext cx="2071702" cy="1707716"/>
          </a:xfrm>
          <a:prstGeom prst="rect">
            <a:avLst/>
          </a:prstGeom>
        </p:spPr>
      </p:pic>
      <p:sp>
        <p:nvSpPr>
          <p:cNvPr id="31" name="모서리가 둥근 직사각형 30"/>
          <p:cNvSpPr/>
          <p:nvPr/>
        </p:nvSpPr>
        <p:spPr>
          <a:xfrm>
            <a:off x="2361474" y="2993582"/>
            <a:ext cx="1138957" cy="285718"/>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장군 한우리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1000" i="1" dirty="0">
                <a:solidFill>
                  <a:srgbClr val="00B050"/>
                </a:solidFill>
                <a:latin typeface="LG PC" panose="02030504000101010101" pitchFamily="18" charset="-127"/>
                <a:ea typeface="LG PC" panose="02030504000101010101" pitchFamily="18" charset="-127"/>
              </a:rPr>
              <a:t>Jang gun Han u </a:t>
            </a:r>
            <a:r>
              <a:rPr lang="en-US" altLang="ko-KR" sz="1000" i="1" dirty="0" err="1">
                <a:solidFill>
                  <a:srgbClr val="00B050"/>
                </a:solidFill>
                <a:latin typeface="LG PC" panose="02030504000101010101" pitchFamily="18" charset="-127"/>
                <a:ea typeface="LG PC" panose="02030504000101010101" pitchFamily="18" charset="-127"/>
              </a:rPr>
              <a:t>ri</a:t>
            </a:r>
            <a:endParaRPr lang="en-US" altLang="ko-KR" sz="1000" i="1" dirty="0">
              <a:solidFill>
                <a:srgbClr val="00B050"/>
              </a:solidFill>
              <a:latin typeface="LG PC" panose="02030504000101010101" pitchFamily="18" charset="-127"/>
              <a:ea typeface="LG PC" panose="02030504000101010101" pitchFamily="18" charset="-127"/>
            </a:endParaRPr>
          </a:p>
        </p:txBody>
      </p:sp>
      <p:pic>
        <p:nvPicPr>
          <p:cNvPr id="34" name="그림 33" descr="KakaoTalk_20200118_233920972.jpg"/>
          <p:cNvPicPr>
            <a:picLocks noChangeAspect="1"/>
          </p:cNvPicPr>
          <p:nvPr/>
        </p:nvPicPr>
        <p:blipFill>
          <a:blip r:embed="rId12" cstate="print"/>
          <a:stretch>
            <a:fillRect/>
          </a:stretch>
        </p:blipFill>
        <p:spPr>
          <a:xfrm>
            <a:off x="2000232" y="3357534"/>
            <a:ext cx="1524058" cy="1143042"/>
          </a:xfrm>
          <a:prstGeom prst="rect">
            <a:avLst/>
          </a:prstGeom>
        </p:spPr>
      </p:pic>
    </p:spTree>
    <p:extLst>
      <p:ext uri="{BB962C8B-B14F-4D97-AF65-F5344CB8AC3E}">
        <p14:creationId xmlns:p14="http://schemas.microsoft.com/office/powerpoint/2010/main" val="181178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9" descr="C:\Users\JIN\Desktop\진도 사진자료\1579089101192.jpg"/>
          <p:cNvPicPr>
            <a:picLocks noChangeAspect="1" noChangeArrowheads="1"/>
          </p:cNvPicPr>
          <p:nvPr/>
        </p:nvPicPr>
        <p:blipFill>
          <a:blip r:embed="rId3" cstate="print"/>
          <a:srcRect/>
          <a:stretch>
            <a:fillRect/>
          </a:stretch>
        </p:blipFill>
        <p:spPr bwMode="auto">
          <a:xfrm>
            <a:off x="5072066" y="2500312"/>
            <a:ext cx="2240066"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 name="그림 45" descr="KakaoTalk_20200118_124025002.jpg"/>
          <p:cNvPicPr>
            <a:picLocks noChangeAspect="1"/>
          </p:cNvPicPr>
          <p:nvPr/>
        </p:nvPicPr>
        <p:blipFill>
          <a:blip r:embed="rId4" cstate="print"/>
          <a:stretch>
            <a:fillRect/>
          </a:stretch>
        </p:blipFill>
        <p:spPr>
          <a:xfrm>
            <a:off x="7429520" y="3286130"/>
            <a:ext cx="1412718" cy="1270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 name="그림 43" descr="KakaoTalk_20200118_124023637.jpg"/>
          <p:cNvPicPr>
            <a:picLocks noChangeAspect="1"/>
          </p:cNvPicPr>
          <p:nvPr/>
        </p:nvPicPr>
        <p:blipFill>
          <a:blip r:embed="rId5" cstate="print"/>
          <a:stretch>
            <a:fillRect/>
          </a:stretch>
        </p:blipFill>
        <p:spPr>
          <a:xfrm>
            <a:off x="7429520" y="1258046"/>
            <a:ext cx="1428760" cy="1270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 name="그림 39" descr="KakaoTalk_20200118_124020923.jpg"/>
          <p:cNvPicPr>
            <a:picLocks noChangeAspect="1"/>
          </p:cNvPicPr>
          <p:nvPr/>
        </p:nvPicPr>
        <p:blipFill>
          <a:blip r:embed="rId6" cstate="print"/>
          <a:stretch>
            <a:fillRect/>
          </a:stretch>
        </p:blipFill>
        <p:spPr>
          <a:xfrm>
            <a:off x="5857884" y="571486"/>
            <a:ext cx="1451884" cy="1349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 name="그림 40" descr="KakaoTalk_20200118_124021626.jpg"/>
          <p:cNvPicPr>
            <a:picLocks noChangeAspect="1"/>
          </p:cNvPicPr>
          <p:nvPr/>
        </p:nvPicPr>
        <p:blipFill>
          <a:blip r:embed="rId7" cstate="print"/>
          <a:stretch>
            <a:fillRect/>
          </a:stretch>
        </p:blipFill>
        <p:spPr>
          <a:xfrm>
            <a:off x="4286248" y="500048"/>
            <a:ext cx="1313624" cy="1313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그림 41" descr="KakaoTalk_20200118_124022301.jpg"/>
          <p:cNvPicPr>
            <a:picLocks noChangeAspect="1"/>
          </p:cNvPicPr>
          <p:nvPr/>
        </p:nvPicPr>
        <p:blipFill>
          <a:blip r:embed="rId8" cstate="print"/>
          <a:stretch>
            <a:fillRect/>
          </a:stretch>
        </p:blipFill>
        <p:spPr>
          <a:xfrm>
            <a:off x="2643174" y="1142990"/>
            <a:ext cx="1357322" cy="1123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9" name="그림 58" descr="KakaoTalk_20200118_124244833.jpg"/>
          <p:cNvPicPr>
            <a:picLocks noChangeAspect="1"/>
          </p:cNvPicPr>
          <p:nvPr/>
        </p:nvPicPr>
        <p:blipFill>
          <a:blip r:embed="rId9" cstate="print"/>
          <a:stretch>
            <a:fillRect/>
          </a:stretch>
        </p:blipFill>
        <p:spPr>
          <a:xfrm>
            <a:off x="3428992" y="3000378"/>
            <a:ext cx="1482140"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2" name="그림 61" descr="KakaoTalk_20200118_124244016.jpg"/>
          <p:cNvPicPr>
            <a:picLocks noChangeAspect="1"/>
          </p:cNvPicPr>
          <p:nvPr/>
        </p:nvPicPr>
        <p:blipFill>
          <a:blip r:embed="rId10" cstate="print"/>
          <a:stretch>
            <a:fillRect/>
          </a:stretch>
        </p:blipFill>
        <p:spPr>
          <a:xfrm>
            <a:off x="1857356" y="3000378"/>
            <a:ext cx="1428760" cy="1539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그림 23" descr="KakaoTalk_20200118_230212318.jpg"/>
          <p:cNvPicPr>
            <a:picLocks noChangeAspect="1"/>
          </p:cNvPicPr>
          <p:nvPr/>
        </p:nvPicPr>
        <p:blipFill>
          <a:blip r:embed="rId11" cstate="print"/>
          <a:stretch>
            <a:fillRect/>
          </a:stretch>
        </p:blipFill>
        <p:spPr>
          <a:xfrm>
            <a:off x="199491" y="3286130"/>
            <a:ext cx="1591758" cy="1318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 name="그림 42" descr="KakaoTalk_20200118_124022910.jpg"/>
          <p:cNvPicPr>
            <a:picLocks noChangeAspect="1"/>
          </p:cNvPicPr>
          <p:nvPr/>
        </p:nvPicPr>
        <p:blipFill>
          <a:blip r:embed="rId12" cstate="print"/>
          <a:stretch>
            <a:fillRect/>
          </a:stretch>
        </p:blipFill>
        <p:spPr>
          <a:xfrm>
            <a:off x="428596" y="1357304"/>
            <a:ext cx="1621857" cy="1385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45069" y="299432"/>
            <a:ext cx="3065263"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챔피언 </a:t>
            </a:r>
            <a:r>
              <a:rPr lang="en-US" altLang="ko-KR" sz="1000" i="1" dirty="0">
                <a:solidFill>
                  <a:srgbClr val="00B050"/>
                </a:solidFill>
                <a:latin typeface="Tmon몬소리 Black" panose="02000A03000000000000" pitchFamily="2" charset="-127"/>
                <a:ea typeface="Tmon몬소리 Black" panose="02000A03000000000000" pitchFamily="2" charset="-127"/>
              </a:rPr>
              <a:t>Champion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4" name="오각형 3"/>
          <p:cNvSpPr/>
          <p:nvPr/>
        </p:nvSpPr>
        <p:spPr>
          <a:xfrm>
            <a:off x="755576" y="843558"/>
            <a:ext cx="1774966" cy="353813"/>
          </a:xfrm>
          <a:prstGeom prst="homePlate">
            <a:avLst/>
          </a:prstGeom>
          <a:solidFill>
            <a:srgbClr val="FFDC6D"/>
          </a:solidFill>
          <a:ln>
            <a:solidFill>
              <a:srgbClr val="0033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0045D0"/>
                </a:solidFill>
                <a:latin typeface="Tmon몬소리 Black" panose="02000A03000000000000" pitchFamily="2" charset="-127"/>
                <a:ea typeface="Tmon몬소리 Black" panose="02000A03000000000000" pitchFamily="2" charset="-127"/>
              </a:rPr>
              <a:t>1990</a:t>
            </a:r>
            <a:r>
              <a:rPr lang="ko-KR" altLang="en-US" sz="1400" dirty="0">
                <a:solidFill>
                  <a:srgbClr val="0045D0"/>
                </a:solidFill>
                <a:latin typeface="Tmon몬소리 Black" panose="02000A03000000000000" pitchFamily="2" charset="-127"/>
                <a:ea typeface="Tmon몬소리 Black" panose="02000A03000000000000" pitchFamily="2" charset="-127"/>
              </a:rPr>
              <a:t>년대 챔피언</a:t>
            </a:r>
          </a:p>
        </p:txBody>
      </p:sp>
      <p:sp>
        <p:nvSpPr>
          <p:cNvPr id="25" name="모서리가 둥근 직사각형 24"/>
          <p:cNvSpPr/>
          <p:nvPr/>
        </p:nvSpPr>
        <p:spPr>
          <a:xfrm>
            <a:off x="642910" y="2857502"/>
            <a:ext cx="1071570" cy="29031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장군 이씨</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1000" i="1" dirty="0">
                <a:solidFill>
                  <a:srgbClr val="00B050"/>
                </a:solidFill>
                <a:latin typeface="LG PC" panose="02030504000101010101" pitchFamily="18" charset="-127"/>
                <a:ea typeface="LG PC" panose="02030504000101010101" pitchFamily="18" charset="-127"/>
              </a:rPr>
              <a:t>Jang gun I </a:t>
            </a:r>
            <a:r>
              <a:rPr lang="en-US" altLang="ko-KR" sz="1000" i="1" dirty="0" err="1">
                <a:solidFill>
                  <a:srgbClr val="00B050"/>
                </a:solidFill>
                <a:latin typeface="LG PC" panose="02030504000101010101" pitchFamily="18" charset="-127"/>
                <a:ea typeface="LG PC" panose="02030504000101010101" pitchFamily="18" charset="-127"/>
              </a:rPr>
              <a:t>ssi</a:t>
            </a:r>
            <a:endParaRPr lang="en-US" altLang="ko-KR" sz="1000" i="1" dirty="0">
              <a:solidFill>
                <a:srgbClr val="00B050"/>
              </a:solidFill>
              <a:latin typeface="LG PC" panose="02030504000101010101" pitchFamily="18" charset="-127"/>
              <a:ea typeface="LG PC" panose="02030504000101010101" pitchFamily="18" charset="-127"/>
            </a:endParaRPr>
          </a:p>
        </p:txBody>
      </p:sp>
      <p:sp>
        <p:nvSpPr>
          <p:cNvPr id="26" name="모서리가 둥근 직사각형 25"/>
          <p:cNvSpPr/>
          <p:nvPr/>
        </p:nvSpPr>
        <p:spPr>
          <a:xfrm>
            <a:off x="2643174" y="2393155"/>
            <a:ext cx="1357322" cy="428628"/>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덕휘 청농</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Deok</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hwi</a:t>
            </a:r>
            <a:r>
              <a:rPr lang="en-US" altLang="ko-KR" sz="900" i="1" dirty="0">
                <a:solidFill>
                  <a:srgbClr val="00B050"/>
                </a:solidFill>
                <a:latin typeface="LG PC" panose="02030504000101010101" pitchFamily="18" charset="-127"/>
                <a:ea typeface="LG PC" panose="02030504000101010101" pitchFamily="18" charset="-127"/>
              </a:rPr>
              <a:t> Cheong </a:t>
            </a:r>
            <a:r>
              <a:rPr lang="en-US" altLang="ko-KR" sz="900" i="1" dirty="0" err="1">
                <a:solidFill>
                  <a:srgbClr val="00B050"/>
                </a:solidFill>
                <a:latin typeface="LG PC" panose="02030504000101010101" pitchFamily="18" charset="-127"/>
                <a:ea typeface="LG PC" panose="02030504000101010101" pitchFamily="18" charset="-127"/>
              </a:rPr>
              <a:t>nong</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27" name="모서리가 둥근 직사각형 26"/>
          <p:cNvSpPr/>
          <p:nvPr/>
        </p:nvSpPr>
        <p:spPr>
          <a:xfrm>
            <a:off x="7670052" y="4604856"/>
            <a:ext cx="954826" cy="29714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진수 도정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su</a:t>
            </a:r>
            <a:r>
              <a:rPr lang="en-US" altLang="ko-KR" sz="900" i="1" dirty="0">
                <a:solidFill>
                  <a:srgbClr val="00B050"/>
                </a:solidFill>
                <a:latin typeface="LG PC" panose="02030504000101010101" pitchFamily="18" charset="-127"/>
                <a:ea typeface="LG PC" panose="02030504000101010101" pitchFamily="18" charset="-127"/>
              </a:rPr>
              <a:t> Do </a:t>
            </a:r>
            <a:r>
              <a:rPr lang="en-US" altLang="ko-KR" sz="900" i="1" dirty="0" err="1">
                <a:solidFill>
                  <a:srgbClr val="00B050"/>
                </a:solidFill>
                <a:latin typeface="LG PC" panose="02030504000101010101" pitchFamily="18" charset="-127"/>
                <a:ea typeface="LG PC" panose="02030504000101010101" pitchFamily="18" charset="-127"/>
              </a:rPr>
              <a:t>jeong</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28" name="모서리가 둥근 직사각형 27"/>
          <p:cNvSpPr/>
          <p:nvPr/>
        </p:nvSpPr>
        <p:spPr>
          <a:xfrm>
            <a:off x="3635896" y="4604856"/>
            <a:ext cx="1078980" cy="29714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진억 장군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ok Jang gun</a:t>
            </a:r>
          </a:p>
        </p:txBody>
      </p:sp>
      <p:sp>
        <p:nvSpPr>
          <p:cNvPr id="29" name="모서리가 둥근 직사각형 28"/>
          <p:cNvSpPr/>
          <p:nvPr/>
        </p:nvSpPr>
        <p:spPr>
          <a:xfrm>
            <a:off x="285720" y="4643452"/>
            <a:ext cx="1428760" cy="30456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charset="-127"/>
                <a:ea typeface="LG PC" charset="-127"/>
              </a:rPr>
              <a:t>잀일숙 팔달문 </a:t>
            </a:r>
            <a:endParaRPr lang="en-US" altLang="ko-KR" sz="1050" dirty="0">
              <a:solidFill>
                <a:schemeClr val="tx1"/>
              </a:solidFill>
              <a:latin typeface="LG PC" charset="-127"/>
              <a:ea typeface="LG PC" charset="-127"/>
            </a:endParaRPr>
          </a:p>
          <a:p>
            <a:pPr algn="ctr"/>
            <a:r>
              <a:rPr lang="en-US" altLang="ko-KR" sz="900" i="1" dirty="0">
                <a:solidFill>
                  <a:srgbClr val="00B050"/>
                </a:solidFill>
                <a:latin typeface="LG PC" charset="-127"/>
                <a:ea typeface="LG PC" charset="-127"/>
              </a:rPr>
              <a:t>Il </a:t>
            </a:r>
            <a:r>
              <a:rPr lang="en-US" altLang="ko-KR" sz="900" i="1" dirty="0" err="1">
                <a:solidFill>
                  <a:srgbClr val="00B050"/>
                </a:solidFill>
                <a:latin typeface="LG PC" charset="-127"/>
                <a:ea typeface="LG PC" charset="-127"/>
              </a:rPr>
              <a:t>suk</a:t>
            </a:r>
            <a:r>
              <a:rPr lang="en-US" altLang="ko-KR" sz="900" i="1" dirty="0">
                <a:solidFill>
                  <a:srgbClr val="00B050"/>
                </a:solidFill>
                <a:latin typeface="LG PC" charset="-127"/>
                <a:ea typeface="LG PC" charset="-127"/>
              </a:rPr>
              <a:t> Bal dal </a:t>
            </a:r>
            <a:r>
              <a:rPr lang="en-US" altLang="ko-KR" sz="900" i="1" dirty="0" err="1">
                <a:solidFill>
                  <a:srgbClr val="00B050"/>
                </a:solidFill>
                <a:latin typeface="LG PC" charset="-127"/>
                <a:ea typeface="LG PC" charset="-127"/>
              </a:rPr>
              <a:t>mun</a:t>
            </a:r>
            <a:r>
              <a:rPr lang="en-US" altLang="ko-KR" sz="900" i="1" dirty="0">
                <a:solidFill>
                  <a:srgbClr val="00B050"/>
                </a:solidFill>
                <a:latin typeface="LG PC" charset="-127"/>
                <a:ea typeface="LG PC" charset="-127"/>
              </a:rPr>
              <a:t> </a:t>
            </a:r>
          </a:p>
        </p:txBody>
      </p:sp>
      <p:sp>
        <p:nvSpPr>
          <p:cNvPr id="30" name="모서리가 둥근 직사각형 29"/>
          <p:cNvSpPr/>
          <p:nvPr/>
        </p:nvSpPr>
        <p:spPr>
          <a:xfrm>
            <a:off x="4286248" y="1885110"/>
            <a:ext cx="1313624" cy="400888"/>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mj-lt"/>
                <a:ea typeface="LG PC" panose="02030504000101010101" pitchFamily="18" charset="-127"/>
              </a:rPr>
              <a:t>해동 프로스팩팩팩패스</a:t>
            </a:r>
            <a:endParaRPr lang="en-US" altLang="ko-KR" sz="1050" dirty="0">
              <a:solidFill>
                <a:schemeClr val="tx1"/>
              </a:solidFill>
              <a:latin typeface="+mj-lt"/>
              <a:ea typeface="LG PC" panose="02030504000101010101" pitchFamily="18" charset="-127"/>
            </a:endParaRPr>
          </a:p>
          <a:p>
            <a:pPr algn="ctr"/>
            <a:r>
              <a:rPr lang="en-US" altLang="ko-KR" sz="800" i="1" dirty="0" err="1">
                <a:solidFill>
                  <a:srgbClr val="00B050"/>
                </a:solidFill>
                <a:latin typeface="+mj-lt"/>
                <a:ea typeface="LG PC" panose="02030504000101010101" pitchFamily="18" charset="-127"/>
              </a:rPr>
              <a:t>Hae</a:t>
            </a:r>
            <a:r>
              <a:rPr lang="en-US" altLang="ko-KR" sz="800" i="1" dirty="0">
                <a:solidFill>
                  <a:srgbClr val="00B050"/>
                </a:solidFill>
                <a:latin typeface="+mj-lt"/>
                <a:ea typeface="LG PC" panose="02030504000101010101" pitchFamily="18" charset="-127"/>
              </a:rPr>
              <a:t> dong </a:t>
            </a:r>
            <a:r>
              <a:rPr lang="en-US" altLang="ko-KR" sz="800" i="1" dirty="0" err="1">
                <a:solidFill>
                  <a:srgbClr val="00B050"/>
                </a:solidFill>
                <a:latin typeface="+mj-lt"/>
                <a:ea typeface="LG PC" panose="02030504000101010101" pitchFamily="18" charset="-127"/>
              </a:rPr>
              <a:t>Peu</a:t>
            </a:r>
            <a:r>
              <a:rPr lang="en-US" altLang="ko-KR" sz="800" i="1" dirty="0">
                <a:solidFill>
                  <a:srgbClr val="00B050"/>
                </a:solidFill>
                <a:latin typeface="+mj-lt"/>
                <a:ea typeface="LG PC" panose="02030504000101010101" pitchFamily="18" charset="-127"/>
              </a:rPr>
              <a:t> </a:t>
            </a:r>
            <a:r>
              <a:rPr lang="en-US" altLang="ko-KR" sz="800" i="1" dirty="0" err="1">
                <a:solidFill>
                  <a:srgbClr val="00B050"/>
                </a:solidFill>
                <a:latin typeface="+mj-lt"/>
                <a:ea typeface="LG PC" panose="02030504000101010101" pitchFamily="18" charset="-127"/>
              </a:rPr>
              <a:t>ro</a:t>
            </a:r>
            <a:r>
              <a:rPr lang="en-US" altLang="ko-KR" sz="800" i="1" dirty="0">
                <a:solidFill>
                  <a:srgbClr val="00B050"/>
                </a:solidFill>
                <a:latin typeface="+mj-lt"/>
                <a:ea typeface="LG PC" panose="02030504000101010101" pitchFamily="18" charset="-127"/>
              </a:rPr>
              <a:t> sue bae </a:t>
            </a:r>
            <a:r>
              <a:rPr lang="en-US" altLang="ko-KR" sz="800" i="1" dirty="0" err="1">
                <a:solidFill>
                  <a:srgbClr val="00B050"/>
                </a:solidFill>
                <a:latin typeface="+mj-lt"/>
                <a:ea typeface="LG PC" panose="02030504000101010101" pitchFamily="18" charset="-127"/>
              </a:rPr>
              <a:t>seu</a:t>
            </a:r>
            <a:endParaRPr lang="en-US" altLang="ko-KR" sz="800" i="1" dirty="0">
              <a:solidFill>
                <a:srgbClr val="00B050"/>
              </a:solidFill>
              <a:latin typeface="+mj-lt"/>
              <a:ea typeface="LG PC" panose="02030504000101010101" pitchFamily="18" charset="-127"/>
            </a:endParaRPr>
          </a:p>
        </p:txBody>
      </p:sp>
      <p:sp>
        <p:nvSpPr>
          <p:cNvPr id="31" name="모서리가 둥근 직사각형 30"/>
          <p:cNvSpPr/>
          <p:nvPr/>
        </p:nvSpPr>
        <p:spPr>
          <a:xfrm>
            <a:off x="1839694" y="4597436"/>
            <a:ext cx="1500199" cy="30456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 삼일 새마대견사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800" i="1" dirty="0" err="1">
                <a:solidFill>
                  <a:srgbClr val="00B050"/>
                </a:solidFill>
                <a:latin typeface="LG PC" panose="02030504000101010101" pitchFamily="18" charset="-127"/>
                <a:ea typeface="LG PC" panose="02030504000101010101" pitchFamily="18" charset="-127"/>
              </a:rPr>
              <a:t>Jin</a:t>
            </a:r>
            <a:r>
              <a:rPr lang="en-US" altLang="ko-KR" sz="800" i="1" dirty="0">
                <a:solidFill>
                  <a:srgbClr val="00B050"/>
                </a:solidFill>
                <a:latin typeface="LG PC" panose="02030504000101010101" pitchFamily="18" charset="-127"/>
                <a:ea typeface="LG PC" panose="02030504000101010101" pitchFamily="18" charset="-127"/>
              </a:rPr>
              <a:t> Sam il </a:t>
            </a:r>
            <a:r>
              <a:rPr lang="en-US" altLang="ko-KR" sz="800" i="1" dirty="0" err="1">
                <a:solidFill>
                  <a:srgbClr val="00B050"/>
                </a:solidFill>
                <a:latin typeface="LG PC" panose="02030504000101010101" pitchFamily="18" charset="-127"/>
                <a:ea typeface="LG PC" panose="02030504000101010101" pitchFamily="18" charset="-127"/>
              </a:rPr>
              <a:t>Sae</a:t>
            </a:r>
            <a:r>
              <a:rPr lang="en-US" altLang="ko-KR" sz="800" i="1" dirty="0">
                <a:solidFill>
                  <a:srgbClr val="00B050"/>
                </a:solidFill>
                <a:latin typeface="LG PC" panose="02030504000101010101" pitchFamily="18" charset="-127"/>
                <a:ea typeface="LG PC" panose="02030504000101010101" pitchFamily="18" charset="-127"/>
              </a:rPr>
              <a:t> ma </a:t>
            </a:r>
            <a:r>
              <a:rPr lang="en-US" altLang="ko-KR" sz="800" i="1" dirty="0" err="1">
                <a:solidFill>
                  <a:srgbClr val="00B050"/>
                </a:solidFill>
                <a:latin typeface="LG PC" panose="02030504000101010101" pitchFamily="18" charset="-127"/>
                <a:ea typeface="LG PC" panose="02030504000101010101" pitchFamily="18" charset="-127"/>
              </a:rPr>
              <a:t>dae</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gyeon</a:t>
            </a:r>
            <a:r>
              <a:rPr lang="en-US" altLang="ko-KR" sz="800" i="1" dirty="0">
                <a:solidFill>
                  <a:srgbClr val="00B050"/>
                </a:solidFill>
                <a:latin typeface="LG PC" panose="02030504000101010101" pitchFamily="18" charset="-127"/>
                <a:ea typeface="LG PC" panose="02030504000101010101" pitchFamily="18" charset="-127"/>
              </a:rPr>
              <a:t> </a:t>
            </a:r>
            <a:r>
              <a:rPr lang="en-US" altLang="ko-KR" sz="800" i="1" dirty="0" err="1">
                <a:solidFill>
                  <a:srgbClr val="00B050"/>
                </a:solidFill>
                <a:latin typeface="LG PC" panose="02030504000101010101" pitchFamily="18" charset="-127"/>
                <a:ea typeface="LG PC" panose="02030504000101010101" pitchFamily="18" charset="-127"/>
              </a:rPr>
              <a:t>sa</a:t>
            </a:r>
            <a:endParaRPr lang="en-US" altLang="ko-KR" sz="800" i="1" dirty="0">
              <a:solidFill>
                <a:srgbClr val="00B050"/>
              </a:solidFill>
              <a:latin typeface="LG PC" panose="02030504000101010101" pitchFamily="18" charset="-127"/>
              <a:ea typeface="LG PC" panose="02030504000101010101" pitchFamily="18" charset="-127"/>
            </a:endParaRPr>
          </a:p>
        </p:txBody>
      </p:sp>
      <p:sp>
        <p:nvSpPr>
          <p:cNvPr id="33" name="모서리가 둥근 직사각형 32"/>
          <p:cNvSpPr/>
          <p:nvPr/>
        </p:nvSpPr>
        <p:spPr>
          <a:xfrm>
            <a:off x="7596336" y="2643188"/>
            <a:ext cx="1119068" cy="357190"/>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석호 황마</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Seuk</a:t>
            </a:r>
            <a:r>
              <a:rPr lang="en-US" altLang="ko-KR" sz="900" i="1" dirty="0">
                <a:solidFill>
                  <a:srgbClr val="00B050"/>
                </a:solidFill>
                <a:latin typeface="LG PC" panose="02030504000101010101" pitchFamily="18" charset="-127"/>
                <a:ea typeface="LG PC" panose="02030504000101010101" pitchFamily="18" charset="-127"/>
              </a:rPr>
              <a:t> ho Hwang ma</a:t>
            </a:r>
          </a:p>
        </p:txBody>
      </p:sp>
      <p:sp>
        <p:nvSpPr>
          <p:cNvPr id="35" name="모서리가 둥근 직사각형 34"/>
          <p:cNvSpPr/>
          <p:nvPr/>
        </p:nvSpPr>
        <p:spPr>
          <a:xfrm>
            <a:off x="6072198" y="2071684"/>
            <a:ext cx="928694" cy="285752"/>
          </a:xfrm>
          <a:prstGeom prst="roundRect">
            <a:avLst>
              <a:gd name="adj" fmla="val 1361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룡흑룡룡룡룡룡룡 룡ㄹㄹㄹ</a:t>
            </a:r>
            <a:r>
              <a:rPr lang="ko-KR" altLang="en-US" sz="1100" dirty="0">
                <a:solidFill>
                  <a:schemeClr val="tx1"/>
                </a:solidFill>
                <a:latin typeface="+mj-lt"/>
                <a:ea typeface="LG PC" panose="02030504000101010101" pitchFamily="18" charset="-127"/>
              </a:rPr>
              <a:t>룡</a:t>
            </a:r>
            <a:r>
              <a:rPr lang="ko-KR" altLang="en-US" sz="1050" dirty="0">
                <a:solidFill>
                  <a:schemeClr val="tx1"/>
                </a:solidFill>
              </a:rPr>
              <a:t>룡</a:t>
            </a:r>
            <a:endParaRPr lang="en-US" altLang="ko-KR" sz="1050" dirty="0">
              <a:solidFill>
                <a:schemeClr val="tx1"/>
              </a:solidFill>
            </a:endParaRPr>
          </a:p>
          <a:p>
            <a:pPr algn="ctr"/>
            <a:r>
              <a:rPr lang="en-US" altLang="ko-KR" sz="900" i="1" dirty="0" err="1">
                <a:solidFill>
                  <a:srgbClr val="00B050"/>
                </a:solidFill>
                <a:latin typeface="LG PC" panose="02030504000101010101" pitchFamily="18" charset="-127"/>
                <a:ea typeface="LG PC" panose="02030504000101010101" pitchFamily="18" charset="-127"/>
              </a:rPr>
              <a:t>Heuk</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ryong</a:t>
            </a:r>
            <a:r>
              <a:rPr lang="ko-KR" altLang="en-US" sz="1050" dirty="0">
                <a:solidFill>
                  <a:schemeClr val="tx1"/>
                </a:solidFill>
                <a:latin typeface="LG PC" panose="02030504000101010101" pitchFamily="18" charset="-127"/>
                <a:ea typeface="LG PC" panose="02030504000101010101" pitchFamily="18" charset="-127"/>
              </a:rPr>
              <a:t>룡</a:t>
            </a:r>
            <a:endParaRPr lang="ko-KR" altLang="en-US" sz="1050" dirty="0"/>
          </a:p>
        </p:txBody>
      </p:sp>
      <p:sp>
        <p:nvSpPr>
          <p:cNvPr id="67" name="모서리가 둥근 직사각형 66"/>
          <p:cNvSpPr/>
          <p:nvPr/>
        </p:nvSpPr>
        <p:spPr>
          <a:xfrm>
            <a:off x="5552942" y="4404145"/>
            <a:ext cx="1279044" cy="40142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한ㄱ가람 한우리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Han </a:t>
            </a:r>
            <a:r>
              <a:rPr lang="en-US" altLang="ko-KR" sz="900" i="1" dirty="0" err="1">
                <a:solidFill>
                  <a:srgbClr val="00B050"/>
                </a:solidFill>
                <a:latin typeface="LG PC" panose="02030504000101010101" pitchFamily="18" charset="-127"/>
                <a:ea typeface="LG PC" panose="02030504000101010101" pitchFamily="18" charset="-127"/>
              </a:rPr>
              <a:t>ga</a:t>
            </a:r>
            <a:r>
              <a:rPr lang="en-US" altLang="ko-KR" sz="900" i="1" dirty="0">
                <a:solidFill>
                  <a:srgbClr val="00B050"/>
                </a:solidFill>
                <a:latin typeface="LG PC" panose="02030504000101010101" pitchFamily="18" charset="-127"/>
                <a:ea typeface="LG PC" panose="02030504000101010101" pitchFamily="18" charset="-127"/>
              </a:rPr>
              <a:t> ram Han u </a:t>
            </a:r>
            <a:r>
              <a:rPr lang="en-US" altLang="ko-KR" sz="900" i="1" dirty="0" err="1">
                <a:solidFill>
                  <a:srgbClr val="00B050"/>
                </a:solidFill>
                <a:latin typeface="LG PC" panose="02030504000101010101" pitchFamily="18" charset="-127"/>
                <a:ea typeface="LG PC" panose="02030504000101010101" pitchFamily="18" charset="-127"/>
              </a:rPr>
              <a:t>ri</a:t>
            </a:r>
            <a:endParaRPr lang="en-US" altLang="ko-KR" sz="900" i="1" dirty="0">
              <a:solidFill>
                <a:srgbClr val="00B050"/>
              </a:solidFill>
              <a:latin typeface="LG PC" panose="02030504000101010101" pitchFamily="18" charset="-127"/>
              <a:ea typeface="LG PC" panose="02030504000101010101" pitchFamily="18" charset="-127"/>
            </a:endParaRPr>
          </a:p>
        </p:txBody>
      </p:sp>
    </p:spTree>
    <p:extLst>
      <p:ext uri="{BB962C8B-B14F-4D97-AF65-F5344CB8AC3E}">
        <p14:creationId xmlns:p14="http://schemas.microsoft.com/office/powerpoint/2010/main" val="181178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3086101"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챔피언 </a:t>
            </a:r>
            <a:r>
              <a:rPr lang="en-US" altLang="ko-KR" sz="1000" i="1" dirty="0">
                <a:solidFill>
                  <a:srgbClr val="00B050"/>
                </a:solidFill>
                <a:latin typeface="Tmon몬소리 Black" panose="02000A03000000000000" pitchFamily="2" charset="-127"/>
                <a:ea typeface="Tmon몬소리 Black" panose="02000A03000000000000" pitchFamily="2" charset="-127"/>
              </a:rPr>
              <a:t>Champion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4" name="오각형 3"/>
          <p:cNvSpPr/>
          <p:nvPr/>
        </p:nvSpPr>
        <p:spPr>
          <a:xfrm>
            <a:off x="755576" y="843558"/>
            <a:ext cx="1774966" cy="353813"/>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0045D0"/>
                </a:solidFill>
                <a:latin typeface="Tmon몬소리 Black" panose="02000A03000000000000" pitchFamily="2" charset="-127"/>
                <a:ea typeface="Tmon몬소리 Black" panose="02000A03000000000000" pitchFamily="2" charset="-127"/>
              </a:rPr>
              <a:t>2000</a:t>
            </a:r>
            <a:r>
              <a:rPr lang="ko-KR" altLang="en-US" sz="1400" dirty="0">
                <a:solidFill>
                  <a:srgbClr val="0045D0"/>
                </a:solidFill>
                <a:latin typeface="Tmon몬소리 Black" panose="02000A03000000000000" pitchFamily="2" charset="-127"/>
                <a:ea typeface="Tmon몬소리 Black" panose="02000A03000000000000" pitchFamily="2" charset="-127"/>
              </a:rPr>
              <a:t>년대 챔피언</a:t>
            </a:r>
          </a:p>
        </p:txBody>
      </p:sp>
      <p:pic>
        <p:nvPicPr>
          <p:cNvPr id="7180" name="Picture 12" descr="C:\Users\JIN\Desktop\진도 사진자료\KakaoTalk_20200116_100004409.jpg"/>
          <p:cNvPicPr>
            <a:picLocks noChangeAspect="1" noChangeArrowheads="1"/>
          </p:cNvPicPr>
          <p:nvPr/>
        </p:nvPicPr>
        <p:blipFill>
          <a:blip r:embed="rId3" cstate="print"/>
          <a:srcRect/>
          <a:stretch>
            <a:fillRect/>
          </a:stretch>
        </p:blipFill>
        <p:spPr bwMode="auto">
          <a:xfrm>
            <a:off x="7358082" y="2857502"/>
            <a:ext cx="1285884" cy="1754724"/>
          </a:xfrm>
          <a:prstGeom prst="roundRect">
            <a:avLst>
              <a:gd name="adj" fmla="val 8594"/>
            </a:avLst>
          </a:prstGeom>
          <a:solidFill>
            <a:srgbClr val="FFFFFF">
              <a:shade val="85000"/>
            </a:srgbClr>
          </a:solidFill>
          <a:ln>
            <a:noFill/>
          </a:ln>
          <a:effectLst/>
        </p:spPr>
      </p:pic>
      <p:sp>
        <p:nvSpPr>
          <p:cNvPr id="36" name="모서리가 둥근 직사각형 35"/>
          <p:cNvSpPr/>
          <p:nvPr/>
        </p:nvSpPr>
        <p:spPr>
          <a:xfrm>
            <a:off x="4698966" y="2285998"/>
            <a:ext cx="1000132" cy="439330"/>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백야 한우리 </a:t>
            </a:r>
            <a:r>
              <a:rPr lang="en-US" altLang="ko-KR" sz="900" i="1" dirty="0" err="1">
                <a:solidFill>
                  <a:srgbClr val="00B050"/>
                </a:solidFill>
                <a:latin typeface="LG PC" panose="02030504000101010101" pitchFamily="18" charset="-127"/>
                <a:ea typeface="LG PC" panose="02030504000101010101" pitchFamily="18" charset="-127"/>
              </a:rPr>
              <a:t>Baek</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ya</a:t>
            </a:r>
            <a:r>
              <a:rPr lang="en-US" altLang="ko-KR" sz="900" i="1" dirty="0">
                <a:solidFill>
                  <a:srgbClr val="00B050"/>
                </a:solidFill>
                <a:latin typeface="LG PC" panose="02030504000101010101" pitchFamily="18" charset="-127"/>
                <a:ea typeface="LG PC" panose="02030504000101010101" pitchFamily="18" charset="-127"/>
              </a:rPr>
              <a:t> Han u </a:t>
            </a:r>
            <a:r>
              <a:rPr lang="en-US" altLang="ko-KR" sz="900" i="1" dirty="0" err="1">
                <a:solidFill>
                  <a:srgbClr val="00B050"/>
                </a:solidFill>
                <a:latin typeface="LG PC" panose="02030504000101010101" pitchFamily="18" charset="-127"/>
                <a:ea typeface="LG PC" panose="02030504000101010101" pitchFamily="18" charset="-127"/>
              </a:rPr>
              <a:t>ri</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37" name="모서리가 둥근 직사각형 36"/>
          <p:cNvSpPr/>
          <p:nvPr/>
        </p:nvSpPr>
        <p:spPr>
          <a:xfrm>
            <a:off x="2288629" y="4489874"/>
            <a:ext cx="1783305" cy="428628"/>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인영 태조산 엔젤 하우스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800" i="1" dirty="0">
                <a:solidFill>
                  <a:srgbClr val="00B050"/>
                </a:solidFill>
                <a:latin typeface="LG PC" panose="02030504000101010101" pitchFamily="18" charset="-127"/>
                <a:ea typeface="LG PC" panose="02030504000101010101" pitchFamily="18" charset="-127"/>
              </a:rPr>
              <a:t>In </a:t>
            </a:r>
            <a:r>
              <a:rPr lang="en-US" altLang="ko-KR" sz="800" i="1" dirty="0" err="1">
                <a:solidFill>
                  <a:srgbClr val="00B050"/>
                </a:solidFill>
                <a:latin typeface="LG PC" panose="02030504000101010101" pitchFamily="18" charset="-127"/>
                <a:ea typeface="LG PC" panose="02030504000101010101" pitchFamily="18" charset="-127"/>
              </a:rPr>
              <a:t>yeong</a:t>
            </a:r>
            <a:r>
              <a:rPr lang="en-US" altLang="ko-KR" sz="800" i="1" dirty="0">
                <a:solidFill>
                  <a:srgbClr val="00B050"/>
                </a:solidFill>
                <a:latin typeface="LG PC" panose="02030504000101010101" pitchFamily="18" charset="-127"/>
                <a:ea typeface="LG PC" panose="02030504000101010101" pitchFamily="18" charset="-127"/>
              </a:rPr>
              <a:t> Tae </a:t>
            </a:r>
            <a:r>
              <a:rPr lang="en-US" altLang="ko-KR" sz="800" i="1" dirty="0" err="1">
                <a:solidFill>
                  <a:srgbClr val="00B050"/>
                </a:solidFill>
                <a:latin typeface="LG PC" panose="02030504000101010101" pitchFamily="18" charset="-127"/>
                <a:ea typeface="LG PC" panose="02030504000101010101" pitchFamily="18" charset="-127"/>
              </a:rPr>
              <a:t>cho</a:t>
            </a:r>
            <a:r>
              <a:rPr lang="en-US" altLang="ko-KR" sz="800" i="1" dirty="0">
                <a:solidFill>
                  <a:srgbClr val="00B050"/>
                </a:solidFill>
                <a:latin typeface="LG PC" panose="02030504000101010101" pitchFamily="18" charset="-127"/>
                <a:ea typeface="LG PC" panose="02030504000101010101" pitchFamily="18" charset="-127"/>
              </a:rPr>
              <a:t> san </a:t>
            </a:r>
            <a:r>
              <a:rPr lang="en-US" altLang="ko-KR" sz="800" i="1" dirty="0" err="1">
                <a:solidFill>
                  <a:srgbClr val="00B050"/>
                </a:solidFill>
                <a:latin typeface="LG PC" panose="02030504000101010101" pitchFamily="18" charset="-127"/>
                <a:ea typeface="LG PC" panose="02030504000101010101" pitchFamily="18" charset="-127"/>
              </a:rPr>
              <a:t>Ean</a:t>
            </a:r>
            <a:r>
              <a:rPr lang="en-US" altLang="ko-KR" sz="800" i="1" dirty="0">
                <a:solidFill>
                  <a:srgbClr val="00B050"/>
                </a:solidFill>
                <a:latin typeface="LG PC" panose="02030504000101010101" pitchFamily="18" charset="-127"/>
                <a:ea typeface="LG PC" panose="02030504000101010101" pitchFamily="18" charset="-127"/>
              </a:rPr>
              <a:t> Jeal House</a:t>
            </a:r>
          </a:p>
        </p:txBody>
      </p:sp>
      <p:sp>
        <p:nvSpPr>
          <p:cNvPr id="38" name="모서리가 둥근 직사각형 37"/>
          <p:cNvSpPr/>
          <p:nvPr/>
        </p:nvSpPr>
        <p:spPr>
          <a:xfrm>
            <a:off x="4230554" y="4381793"/>
            <a:ext cx="1187057" cy="523318"/>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 백미 한우리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Baek</a:t>
            </a:r>
            <a:r>
              <a:rPr lang="en-US" altLang="ko-KR" sz="900" i="1" dirty="0">
                <a:solidFill>
                  <a:srgbClr val="00B050"/>
                </a:solidFill>
                <a:latin typeface="LG PC" panose="02030504000101010101" pitchFamily="18" charset="-127"/>
                <a:ea typeface="LG PC" panose="02030504000101010101" pitchFamily="18" charset="-127"/>
              </a:rPr>
              <a:t> ma Han u </a:t>
            </a:r>
            <a:r>
              <a:rPr lang="en-US" altLang="ko-KR" sz="900" i="1" dirty="0" err="1">
                <a:solidFill>
                  <a:srgbClr val="00B050"/>
                </a:solidFill>
                <a:latin typeface="LG PC" panose="02030504000101010101" pitchFamily="18" charset="-127"/>
                <a:ea typeface="LG PC" panose="02030504000101010101" pitchFamily="18" charset="-127"/>
              </a:rPr>
              <a:t>ri</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39" name="모서리가 둥근 직사각형 38"/>
          <p:cNvSpPr/>
          <p:nvPr/>
        </p:nvSpPr>
        <p:spPr>
          <a:xfrm>
            <a:off x="2750706" y="2428872"/>
            <a:ext cx="1626414" cy="357190"/>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한 솔비 한우리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Han Sol bi Han u </a:t>
            </a:r>
            <a:r>
              <a:rPr lang="en-US" altLang="ko-KR" sz="900" i="1" dirty="0" err="1">
                <a:solidFill>
                  <a:srgbClr val="00B050"/>
                </a:solidFill>
                <a:latin typeface="LG PC" panose="02030504000101010101" pitchFamily="18" charset="-127"/>
                <a:ea typeface="LG PC" panose="02030504000101010101" pitchFamily="18" charset="-127"/>
              </a:rPr>
              <a:t>ri</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40" name="모서리가 둥근 직사각형 39"/>
          <p:cNvSpPr/>
          <p:nvPr/>
        </p:nvSpPr>
        <p:spPr>
          <a:xfrm>
            <a:off x="7452320" y="4643452"/>
            <a:ext cx="1191646" cy="28575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마루 한우리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Ma </a:t>
            </a:r>
            <a:r>
              <a:rPr lang="en-US" altLang="ko-KR" sz="900" i="1" dirty="0" err="1">
                <a:solidFill>
                  <a:srgbClr val="00B050"/>
                </a:solidFill>
                <a:latin typeface="LG PC" panose="02030504000101010101" pitchFamily="18" charset="-127"/>
                <a:ea typeface="LG PC" panose="02030504000101010101" pitchFamily="18" charset="-127"/>
              </a:rPr>
              <a:t>ru</a:t>
            </a:r>
            <a:r>
              <a:rPr lang="en-US" altLang="ko-KR" sz="900" i="1" dirty="0">
                <a:solidFill>
                  <a:srgbClr val="00B050"/>
                </a:solidFill>
                <a:latin typeface="LG PC" panose="02030504000101010101" pitchFamily="18" charset="-127"/>
                <a:ea typeface="LG PC" panose="02030504000101010101" pitchFamily="18" charset="-127"/>
              </a:rPr>
              <a:t> Han u </a:t>
            </a:r>
            <a:r>
              <a:rPr lang="en-US" altLang="ko-KR" sz="900" i="1" dirty="0" err="1">
                <a:solidFill>
                  <a:srgbClr val="00B050"/>
                </a:solidFill>
                <a:latin typeface="LG PC" panose="02030504000101010101" pitchFamily="18" charset="-127"/>
                <a:ea typeface="LG PC" panose="02030504000101010101" pitchFamily="18" charset="-127"/>
              </a:rPr>
              <a:t>ri</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41" name="모서리가 둥근 직사각형 40"/>
          <p:cNvSpPr/>
          <p:nvPr/>
        </p:nvSpPr>
        <p:spPr>
          <a:xfrm>
            <a:off x="5929321" y="4500576"/>
            <a:ext cx="1266701" cy="404535"/>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백 진희 한우리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Baek</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hui Han u </a:t>
            </a:r>
            <a:r>
              <a:rPr lang="en-US" altLang="ko-KR" sz="900" i="1" dirty="0" err="1">
                <a:solidFill>
                  <a:srgbClr val="00B050"/>
                </a:solidFill>
                <a:latin typeface="LG PC" panose="02030504000101010101" pitchFamily="18" charset="-127"/>
                <a:ea typeface="LG PC" panose="02030504000101010101" pitchFamily="18" charset="-127"/>
              </a:rPr>
              <a:t>ri</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47" name="모서리가 둥근 직사각형 46"/>
          <p:cNvSpPr/>
          <p:nvPr/>
        </p:nvSpPr>
        <p:spPr>
          <a:xfrm>
            <a:off x="535753" y="4643452"/>
            <a:ext cx="1643074" cy="28575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백 태풍 옥돌장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Baek</a:t>
            </a:r>
            <a:r>
              <a:rPr lang="en-US" altLang="ko-KR" sz="900" i="1" dirty="0">
                <a:solidFill>
                  <a:srgbClr val="00B050"/>
                </a:solidFill>
                <a:latin typeface="LG PC" panose="02030504000101010101" pitchFamily="18" charset="-127"/>
                <a:ea typeface="LG PC" panose="02030504000101010101" pitchFamily="18" charset="-127"/>
              </a:rPr>
              <a:t> Tae </a:t>
            </a:r>
            <a:r>
              <a:rPr lang="en-US" altLang="ko-KR" sz="900" i="1" dirty="0" err="1">
                <a:solidFill>
                  <a:srgbClr val="00B050"/>
                </a:solidFill>
                <a:latin typeface="LG PC" panose="02030504000101010101" pitchFamily="18" charset="-127"/>
                <a:ea typeface="LG PC" panose="02030504000101010101" pitchFamily="18" charset="-127"/>
              </a:rPr>
              <a:t>pung</a:t>
            </a:r>
            <a:r>
              <a:rPr lang="en-US" altLang="ko-KR" sz="900" i="1" dirty="0">
                <a:solidFill>
                  <a:srgbClr val="00B050"/>
                </a:solidFill>
                <a:latin typeface="LG PC" panose="02030504000101010101" pitchFamily="18" charset="-127"/>
                <a:ea typeface="LG PC" panose="02030504000101010101" pitchFamily="18" charset="-127"/>
              </a:rPr>
              <a:t> Ok dol </a:t>
            </a:r>
            <a:r>
              <a:rPr lang="en-US" altLang="ko-KR" sz="900" i="1" dirty="0" err="1">
                <a:solidFill>
                  <a:srgbClr val="00B050"/>
                </a:solidFill>
                <a:latin typeface="LG PC" panose="02030504000101010101" pitchFamily="18" charset="-127"/>
                <a:ea typeface="LG PC" panose="02030504000101010101" pitchFamily="18" charset="-127"/>
              </a:rPr>
              <a:t>jang</a:t>
            </a:r>
            <a:r>
              <a:rPr lang="en-US" altLang="ko-KR" sz="900" i="1" dirty="0">
                <a:solidFill>
                  <a:srgbClr val="00B050"/>
                </a:solidFill>
                <a:latin typeface="LG PC" panose="02030504000101010101" pitchFamily="18" charset="-127"/>
                <a:ea typeface="LG PC" panose="02030504000101010101" pitchFamily="18" charset="-127"/>
              </a:rPr>
              <a:t> </a:t>
            </a:r>
          </a:p>
        </p:txBody>
      </p:sp>
      <p:sp>
        <p:nvSpPr>
          <p:cNvPr id="49" name="모서리가 둥근 직사각형 48"/>
          <p:cNvSpPr/>
          <p:nvPr/>
        </p:nvSpPr>
        <p:spPr>
          <a:xfrm>
            <a:off x="357158" y="2643188"/>
            <a:ext cx="1928826" cy="357190"/>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흰갑돌 비안인형ㅎ하우스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Huin</a:t>
            </a:r>
            <a:r>
              <a:rPr lang="en-US" altLang="ko-KR" sz="900" i="1" dirty="0">
                <a:solidFill>
                  <a:srgbClr val="00B050"/>
                </a:solidFill>
                <a:latin typeface="LG PC" panose="02030504000101010101" pitchFamily="18" charset="-127"/>
                <a:ea typeface="LG PC" panose="02030504000101010101" pitchFamily="18" charset="-127"/>
              </a:rPr>
              <a:t> gab dol Bi an in </a:t>
            </a:r>
            <a:r>
              <a:rPr lang="en-US" altLang="ko-KR" sz="900" i="1" dirty="0" err="1">
                <a:solidFill>
                  <a:srgbClr val="00B050"/>
                </a:solidFill>
                <a:latin typeface="LG PC" panose="02030504000101010101" pitchFamily="18" charset="-127"/>
                <a:ea typeface="LG PC" panose="02030504000101010101" pitchFamily="18" charset="-127"/>
              </a:rPr>
              <a:t>hyeong</a:t>
            </a:r>
            <a:r>
              <a:rPr lang="en-US" altLang="ko-KR" sz="900" i="1" dirty="0">
                <a:solidFill>
                  <a:srgbClr val="00B050"/>
                </a:solidFill>
                <a:latin typeface="LG PC" panose="02030504000101010101" pitchFamily="18" charset="-127"/>
                <a:ea typeface="LG PC" panose="02030504000101010101" pitchFamily="18" charset="-127"/>
              </a:rPr>
              <a:t> house</a:t>
            </a:r>
          </a:p>
        </p:txBody>
      </p:sp>
      <p:pic>
        <p:nvPicPr>
          <p:cNvPr id="24" name="그림 23" descr="KakaoTalk_20200118_124033826.jpg"/>
          <p:cNvPicPr>
            <a:picLocks noChangeAspect="1"/>
          </p:cNvPicPr>
          <p:nvPr/>
        </p:nvPicPr>
        <p:blipFill>
          <a:blip r:embed="rId4" cstate="print"/>
          <a:stretch>
            <a:fillRect/>
          </a:stretch>
        </p:blipFill>
        <p:spPr>
          <a:xfrm>
            <a:off x="357158" y="1302354"/>
            <a:ext cx="2179234" cy="1340834"/>
          </a:xfrm>
          <a:prstGeom prst="rect">
            <a:avLst/>
          </a:prstGeom>
        </p:spPr>
      </p:pic>
      <p:pic>
        <p:nvPicPr>
          <p:cNvPr id="25" name="그림 24" descr="KakaoTalk_20200118_141222299.jpg"/>
          <p:cNvPicPr>
            <a:picLocks noChangeAspect="1"/>
          </p:cNvPicPr>
          <p:nvPr/>
        </p:nvPicPr>
        <p:blipFill>
          <a:blip r:embed="rId5" cstate="print"/>
          <a:stretch>
            <a:fillRect/>
          </a:stretch>
        </p:blipFill>
        <p:spPr>
          <a:xfrm>
            <a:off x="500034" y="3086029"/>
            <a:ext cx="1785950" cy="1557423"/>
          </a:xfrm>
          <a:prstGeom prst="rect">
            <a:avLst/>
          </a:prstGeom>
        </p:spPr>
      </p:pic>
      <p:pic>
        <p:nvPicPr>
          <p:cNvPr id="27" name="그림 26" descr="1579089070414.jpg"/>
          <p:cNvPicPr>
            <a:picLocks noChangeAspect="1"/>
          </p:cNvPicPr>
          <p:nvPr/>
        </p:nvPicPr>
        <p:blipFill>
          <a:blip r:embed="rId6" cstate="print"/>
          <a:stretch>
            <a:fillRect/>
          </a:stretch>
        </p:blipFill>
        <p:spPr>
          <a:xfrm>
            <a:off x="5857884" y="928676"/>
            <a:ext cx="1343165" cy="1214446"/>
          </a:xfrm>
          <a:prstGeom prst="rect">
            <a:avLst/>
          </a:prstGeom>
        </p:spPr>
      </p:pic>
      <p:sp>
        <p:nvSpPr>
          <p:cNvPr id="28" name="모서리가 둥근 직사각형 27"/>
          <p:cNvSpPr/>
          <p:nvPr/>
        </p:nvSpPr>
        <p:spPr>
          <a:xfrm>
            <a:off x="5897502" y="2212864"/>
            <a:ext cx="1298521" cy="4303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백 설희 한우리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Baek</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Seol</a:t>
            </a:r>
            <a:r>
              <a:rPr lang="en-US" altLang="ko-KR" sz="900" i="1" dirty="0">
                <a:solidFill>
                  <a:srgbClr val="00B050"/>
                </a:solidFill>
                <a:latin typeface="LG PC" panose="02030504000101010101" pitchFamily="18" charset="-127"/>
                <a:ea typeface="LG PC" panose="02030504000101010101" pitchFamily="18" charset="-127"/>
              </a:rPr>
              <a:t> hui Han u </a:t>
            </a:r>
            <a:r>
              <a:rPr lang="en-US" altLang="ko-KR" sz="900" i="1" dirty="0" err="1">
                <a:solidFill>
                  <a:srgbClr val="00B050"/>
                </a:solidFill>
                <a:latin typeface="LG PC" panose="02030504000101010101" pitchFamily="18" charset="-127"/>
                <a:ea typeface="LG PC" panose="02030504000101010101" pitchFamily="18" charset="-127"/>
              </a:rPr>
              <a:t>ri</a:t>
            </a:r>
            <a:endParaRPr lang="en-US" altLang="ko-KR" sz="900" i="1" dirty="0">
              <a:solidFill>
                <a:srgbClr val="00B050"/>
              </a:solidFill>
              <a:latin typeface="LG PC" panose="02030504000101010101" pitchFamily="18" charset="-127"/>
              <a:ea typeface="LG PC" panose="02030504000101010101" pitchFamily="18" charset="-127"/>
            </a:endParaRPr>
          </a:p>
        </p:txBody>
      </p:sp>
      <p:pic>
        <p:nvPicPr>
          <p:cNvPr id="22" name="그림 21" descr="KakaoTalk_20200119_083420020.jpg"/>
          <p:cNvPicPr>
            <a:picLocks noChangeAspect="1"/>
          </p:cNvPicPr>
          <p:nvPr/>
        </p:nvPicPr>
        <p:blipFill>
          <a:blip r:embed="rId7" cstate="print"/>
          <a:stretch>
            <a:fillRect/>
          </a:stretch>
        </p:blipFill>
        <p:spPr>
          <a:xfrm>
            <a:off x="2643178" y="881054"/>
            <a:ext cx="1857384" cy="1547818"/>
          </a:xfrm>
          <a:prstGeom prst="rect">
            <a:avLst/>
          </a:prstGeom>
        </p:spPr>
      </p:pic>
      <p:pic>
        <p:nvPicPr>
          <p:cNvPr id="23" name="그림 22" descr="KakaoTalk_20200119_083705456.jpg"/>
          <p:cNvPicPr>
            <a:picLocks noChangeAspect="1"/>
          </p:cNvPicPr>
          <p:nvPr/>
        </p:nvPicPr>
        <p:blipFill>
          <a:blip r:embed="rId8" cstate="print"/>
          <a:stretch>
            <a:fillRect/>
          </a:stretch>
        </p:blipFill>
        <p:spPr>
          <a:xfrm>
            <a:off x="5929322" y="2857502"/>
            <a:ext cx="1266702" cy="1644770"/>
          </a:xfrm>
          <a:prstGeom prst="rect">
            <a:avLst/>
          </a:prstGeom>
        </p:spPr>
      </p:pic>
      <p:pic>
        <p:nvPicPr>
          <p:cNvPr id="29" name="그림 28" descr="KakaoTalk_20200119_083813716.jpg"/>
          <p:cNvPicPr>
            <a:picLocks noChangeAspect="1"/>
          </p:cNvPicPr>
          <p:nvPr/>
        </p:nvPicPr>
        <p:blipFill>
          <a:blip r:embed="rId9" cstate="print"/>
          <a:stretch>
            <a:fillRect/>
          </a:stretch>
        </p:blipFill>
        <p:spPr>
          <a:xfrm>
            <a:off x="2357422" y="2866574"/>
            <a:ext cx="1444504" cy="1634002"/>
          </a:xfrm>
          <a:prstGeom prst="rect">
            <a:avLst/>
          </a:prstGeom>
        </p:spPr>
      </p:pic>
      <p:pic>
        <p:nvPicPr>
          <p:cNvPr id="30" name="그림 29" descr="KakaoTalk_20200119_084143498.jpg"/>
          <p:cNvPicPr>
            <a:picLocks noChangeAspect="1"/>
          </p:cNvPicPr>
          <p:nvPr/>
        </p:nvPicPr>
        <p:blipFill>
          <a:blip r:embed="rId10" cstate="print"/>
          <a:stretch>
            <a:fillRect/>
          </a:stretch>
        </p:blipFill>
        <p:spPr>
          <a:xfrm>
            <a:off x="4690154" y="1000114"/>
            <a:ext cx="1024854" cy="1225146"/>
          </a:xfrm>
          <a:prstGeom prst="rect">
            <a:avLst/>
          </a:prstGeom>
        </p:spPr>
      </p:pic>
      <p:pic>
        <p:nvPicPr>
          <p:cNvPr id="31" name="그림 30" descr="KakaoTalk_20200119_083547059.jpg"/>
          <p:cNvPicPr>
            <a:picLocks noChangeAspect="1"/>
          </p:cNvPicPr>
          <p:nvPr/>
        </p:nvPicPr>
        <p:blipFill>
          <a:blip r:embed="rId11" cstate="print"/>
          <a:stretch>
            <a:fillRect/>
          </a:stretch>
        </p:blipFill>
        <p:spPr>
          <a:xfrm>
            <a:off x="3929058" y="2928940"/>
            <a:ext cx="1626414" cy="1428760"/>
          </a:xfrm>
          <a:prstGeom prst="rect">
            <a:avLst/>
          </a:prstGeom>
        </p:spPr>
      </p:pic>
    </p:spTree>
    <p:extLst>
      <p:ext uri="{BB962C8B-B14F-4D97-AF65-F5344CB8AC3E}">
        <p14:creationId xmlns:p14="http://schemas.microsoft.com/office/powerpoint/2010/main" val="181178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그림 25" descr="KakaoTalk_20200119_104225316.jpg"/>
          <p:cNvPicPr>
            <a:picLocks noChangeAspect="1"/>
          </p:cNvPicPr>
          <p:nvPr/>
        </p:nvPicPr>
        <p:blipFill>
          <a:blip r:embed="rId3" cstate="print"/>
          <a:stretch>
            <a:fillRect/>
          </a:stretch>
        </p:blipFill>
        <p:spPr>
          <a:xfrm>
            <a:off x="800278" y="1266822"/>
            <a:ext cx="1271392" cy="1755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그림 23" descr="KakaoTalk_20200118_235644648.jpg"/>
          <p:cNvPicPr>
            <a:picLocks noChangeAspect="1"/>
          </p:cNvPicPr>
          <p:nvPr/>
        </p:nvPicPr>
        <p:blipFill>
          <a:blip r:embed="rId4" cstate="print"/>
          <a:stretch>
            <a:fillRect/>
          </a:stretch>
        </p:blipFill>
        <p:spPr>
          <a:xfrm>
            <a:off x="7000892" y="2928940"/>
            <a:ext cx="1956480" cy="1708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그림 24" descr="KakaoTalk_20200119_000028607.jpg"/>
          <p:cNvPicPr>
            <a:picLocks noChangeAspect="1"/>
          </p:cNvPicPr>
          <p:nvPr/>
        </p:nvPicPr>
        <p:blipFill>
          <a:blip r:embed="rId5"/>
          <a:stretch>
            <a:fillRect/>
          </a:stretch>
        </p:blipFill>
        <p:spPr>
          <a:xfrm>
            <a:off x="5357818" y="2643188"/>
            <a:ext cx="1501392" cy="1584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그림 21" descr="KakaoTalk_20200118_124025543.jpg"/>
          <p:cNvPicPr>
            <a:picLocks noChangeAspect="1"/>
          </p:cNvPicPr>
          <p:nvPr/>
        </p:nvPicPr>
        <p:blipFill>
          <a:blip r:embed="rId6" cstate="print"/>
          <a:stretch>
            <a:fillRect/>
          </a:stretch>
        </p:blipFill>
        <p:spPr>
          <a:xfrm>
            <a:off x="3295664" y="372866"/>
            <a:ext cx="1490650" cy="1913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그림 22" descr="KakaoTalk_20200118_124031191.jpg"/>
          <p:cNvPicPr>
            <a:picLocks noChangeAspect="1"/>
          </p:cNvPicPr>
          <p:nvPr/>
        </p:nvPicPr>
        <p:blipFill>
          <a:blip r:embed="rId7" cstate="print"/>
          <a:stretch>
            <a:fillRect/>
          </a:stretch>
        </p:blipFill>
        <p:spPr>
          <a:xfrm>
            <a:off x="5000628" y="685235"/>
            <a:ext cx="1585884" cy="1529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그림 29" descr="KakaoTalk_20200118_143217988.jpg"/>
          <p:cNvPicPr>
            <a:picLocks noChangeAspect="1"/>
          </p:cNvPicPr>
          <p:nvPr/>
        </p:nvPicPr>
        <p:blipFill>
          <a:blip r:embed="rId8" cstate="print"/>
          <a:stretch>
            <a:fillRect/>
          </a:stretch>
        </p:blipFill>
        <p:spPr>
          <a:xfrm>
            <a:off x="6929454" y="868848"/>
            <a:ext cx="1571636" cy="1702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그림 30" descr="KakaoTalk_20200118_143230294.jpg"/>
          <p:cNvPicPr>
            <a:picLocks noChangeAspect="1"/>
          </p:cNvPicPr>
          <p:nvPr/>
        </p:nvPicPr>
        <p:blipFill>
          <a:blip r:embed="rId9" cstate="print"/>
          <a:stretch>
            <a:fillRect/>
          </a:stretch>
        </p:blipFill>
        <p:spPr>
          <a:xfrm>
            <a:off x="642910" y="3357568"/>
            <a:ext cx="1394332"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그림 31" descr="KakaoTalk_20200118_143251853.jpg"/>
          <p:cNvPicPr>
            <a:picLocks noChangeAspect="1"/>
          </p:cNvPicPr>
          <p:nvPr/>
        </p:nvPicPr>
        <p:blipFill>
          <a:blip r:embed="rId10" cstate="print"/>
          <a:stretch>
            <a:fillRect/>
          </a:stretch>
        </p:blipFill>
        <p:spPr>
          <a:xfrm>
            <a:off x="3929058" y="2928940"/>
            <a:ext cx="1259624" cy="15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그림 32" descr="KakaoTalk_20200118_143529530.jpg"/>
          <p:cNvPicPr>
            <a:picLocks noChangeAspect="1"/>
          </p:cNvPicPr>
          <p:nvPr/>
        </p:nvPicPr>
        <p:blipFill>
          <a:blip r:embed="rId11" cstate="print"/>
          <a:stretch>
            <a:fillRect/>
          </a:stretch>
        </p:blipFill>
        <p:spPr>
          <a:xfrm>
            <a:off x="2285984" y="2464593"/>
            <a:ext cx="1357322" cy="2035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45069" y="299432"/>
            <a:ext cx="3020379"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챔피언</a:t>
            </a:r>
            <a:r>
              <a:rPr lang="en-US" altLang="ko-KR" sz="1000" i="1" dirty="0">
                <a:solidFill>
                  <a:srgbClr val="00B050"/>
                </a:solidFill>
                <a:latin typeface="Tmon몬소리 Black" panose="02000A03000000000000" pitchFamily="2" charset="-127"/>
                <a:ea typeface="Tmon몬소리 Black" panose="02000A03000000000000" pitchFamily="2" charset="-127"/>
              </a:rPr>
              <a:t>Champion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4" name="오각형 3"/>
          <p:cNvSpPr/>
          <p:nvPr/>
        </p:nvSpPr>
        <p:spPr>
          <a:xfrm>
            <a:off x="755576" y="843558"/>
            <a:ext cx="1774966" cy="353813"/>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0045D0"/>
                </a:solidFill>
                <a:latin typeface="Tmon몬소리 Black" panose="02000A03000000000000" pitchFamily="2" charset="-127"/>
                <a:ea typeface="Tmon몬소리 Black" panose="02000A03000000000000" pitchFamily="2" charset="-127"/>
              </a:rPr>
              <a:t>2010</a:t>
            </a:r>
            <a:r>
              <a:rPr lang="ko-KR" altLang="en-US" sz="1400" dirty="0">
                <a:solidFill>
                  <a:srgbClr val="0045D0"/>
                </a:solidFill>
                <a:latin typeface="Tmon몬소리 Black" panose="02000A03000000000000" pitchFamily="2" charset="-127"/>
                <a:ea typeface="Tmon몬소리 Black" panose="02000A03000000000000" pitchFamily="2" charset="-127"/>
              </a:rPr>
              <a:t>년대 챔피언</a:t>
            </a:r>
          </a:p>
        </p:txBody>
      </p:sp>
      <p:sp>
        <p:nvSpPr>
          <p:cNvPr id="36" name="모서리가 둥근 직사각형 35"/>
          <p:cNvSpPr/>
          <p:nvPr/>
        </p:nvSpPr>
        <p:spPr>
          <a:xfrm>
            <a:off x="963025" y="3037342"/>
            <a:ext cx="928694" cy="28575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동호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Dong ho</a:t>
            </a:r>
          </a:p>
        </p:txBody>
      </p:sp>
      <p:sp>
        <p:nvSpPr>
          <p:cNvPr id="37" name="모서리가 둥근 직사각형 36"/>
          <p:cNvSpPr/>
          <p:nvPr/>
        </p:nvSpPr>
        <p:spPr>
          <a:xfrm>
            <a:off x="5357818" y="2261428"/>
            <a:ext cx="928694" cy="28575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장호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Jang ho</a:t>
            </a:r>
          </a:p>
        </p:txBody>
      </p:sp>
      <p:sp>
        <p:nvSpPr>
          <p:cNvPr id="38" name="모서리가 둥근 직사각형 37"/>
          <p:cNvSpPr/>
          <p:nvPr/>
        </p:nvSpPr>
        <p:spPr>
          <a:xfrm>
            <a:off x="3688359" y="2321717"/>
            <a:ext cx="928694" cy="28575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강만이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Gang man </a:t>
            </a:r>
            <a:r>
              <a:rPr lang="en-US" altLang="ko-KR" sz="900" i="1" dirty="0" err="1">
                <a:solidFill>
                  <a:srgbClr val="00B050"/>
                </a:solidFill>
                <a:latin typeface="LG PC" panose="02030504000101010101" pitchFamily="18" charset="-127"/>
                <a:ea typeface="LG PC" panose="02030504000101010101" pitchFamily="18" charset="-127"/>
              </a:rPr>
              <a:t>i</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39" name="모서리가 둥근 직사각형 38"/>
          <p:cNvSpPr/>
          <p:nvPr/>
        </p:nvSpPr>
        <p:spPr>
          <a:xfrm>
            <a:off x="2496380" y="4514006"/>
            <a:ext cx="928694" cy="28294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진순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Jin</a:t>
            </a:r>
            <a:r>
              <a:rPr lang="en-US" altLang="ko-KR" sz="900" i="1" dirty="0">
                <a:solidFill>
                  <a:srgbClr val="00B050"/>
                </a:solidFill>
                <a:latin typeface="LG PC" panose="02030504000101010101" pitchFamily="18" charset="-127"/>
                <a:ea typeface="LG PC" panose="02030504000101010101" pitchFamily="18" charset="-127"/>
              </a:rPr>
              <a:t> sun</a:t>
            </a:r>
          </a:p>
        </p:txBody>
      </p:sp>
      <p:sp>
        <p:nvSpPr>
          <p:cNvPr id="40" name="모서리가 둥근 직사각형 39"/>
          <p:cNvSpPr/>
          <p:nvPr/>
        </p:nvSpPr>
        <p:spPr>
          <a:xfrm>
            <a:off x="4102444" y="4500576"/>
            <a:ext cx="973612" cy="375430"/>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마한 초희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Ma </a:t>
            </a:r>
            <a:r>
              <a:rPr lang="en-US" altLang="ko-KR" sz="900" i="1" dirty="0" err="1">
                <a:solidFill>
                  <a:srgbClr val="00B050"/>
                </a:solidFill>
                <a:latin typeface="LG PC" panose="02030504000101010101" pitchFamily="18" charset="-127"/>
                <a:ea typeface="LG PC" panose="02030504000101010101" pitchFamily="18" charset="-127"/>
              </a:rPr>
              <a:t>han</a:t>
            </a:r>
            <a:r>
              <a:rPr lang="en-US" altLang="ko-KR" sz="900" i="1" dirty="0">
                <a:solidFill>
                  <a:srgbClr val="00B050"/>
                </a:solidFill>
                <a:latin typeface="LG PC" panose="02030504000101010101" pitchFamily="18" charset="-127"/>
                <a:ea typeface="LG PC" panose="02030504000101010101" pitchFamily="18" charset="-127"/>
              </a:rPr>
              <a:t> Cho hui</a:t>
            </a:r>
          </a:p>
        </p:txBody>
      </p:sp>
      <p:sp>
        <p:nvSpPr>
          <p:cNvPr id="41" name="모서리가 둥근 직사각형 40"/>
          <p:cNvSpPr/>
          <p:nvPr/>
        </p:nvSpPr>
        <p:spPr>
          <a:xfrm>
            <a:off x="5686475" y="4316670"/>
            <a:ext cx="928694" cy="367812"/>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분당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Bun dang</a:t>
            </a:r>
          </a:p>
        </p:txBody>
      </p:sp>
      <p:sp>
        <p:nvSpPr>
          <p:cNvPr id="47" name="모서리가 둥근 직사각형 46"/>
          <p:cNvSpPr/>
          <p:nvPr/>
        </p:nvSpPr>
        <p:spPr>
          <a:xfrm>
            <a:off x="755576" y="4664698"/>
            <a:ext cx="1244656" cy="264505"/>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보석 도토성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Bo </a:t>
            </a:r>
            <a:r>
              <a:rPr lang="en-US" altLang="ko-KR" sz="900" i="1" dirty="0" err="1">
                <a:solidFill>
                  <a:srgbClr val="00B050"/>
                </a:solidFill>
                <a:latin typeface="LG PC" panose="02030504000101010101" pitchFamily="18" charset="-127"/>
                <a:ea typeface="LG PC" panose="02030504000101010101" pitchFamily="18" charset="-127"/>
              </a:rPr>
              <a:t>seok</a:t>
            </a:r>
            <a:r>
              <a:rPr lang="en-US" altLang="ko-KR" sz="900" i="1" dirty="0">
                <a:solidFill>
                  <a:srgbClr val="00B050"/>
                </a:solidFill>
                <a:latin typeface="LG PC" panose="02030504000101010101" pitchFamily="18" charset="-127"/>
                <a:ea typeface="LG PC" panose="02030504000101010101" pitchFamily="18" charset="-127"/>
              </a:rPr>
              <a:t> Do to </a:t>
            </a:r>
            <a:r>
              <a:rPr lang="en-US" altLang="ko-KR" sz="900" i="1" dirty="0" err="1">
                <a:solidFill>
                  <a:srgbClr val="00B050"/>
                </a:solidFill>
                <a:latin typeface="LG PC" panose="02030504000101010101" pitchFamily="18" charset="-127"/>
                <a:ea typeface="LG PC" panose="02030504000101010101" pitchFamily="18" charset="-127"/>
              </a:rPr>
              <a:t>seong</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49" name="모서리가 둥근 직사각형 48"/>
          <p:cNvSpPr/>
          <p:nvPr/>
        </p:nvSpPr>
        <p:spPr>
          <a:xfrm>
            <a:off x="7143768" y="2597541"/>
            <a:ext cx="1501392" cy="305608"/>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백화 초강 배달 </a:t>
            </a:r>
            <a:endParaRPr lang="en-US" altLang="ko-KR" sz="900" dirty="0">
              <a:solidFill>
                <a:schemeClr val="tx1"/>
              </a:solidFill>
              <a:latin typeface="LG PC" panose="02030504000101010101" pitchFamily="18" charset="-127"/>
              <a:ea typeface="LG PC" panose="02030504000101010101" pitchFamily="18" charset="-127"/>
            </a:endParaRPr>
          </a:p>
          <a:p>
            <a:pPr algn="ctr"/>
            <a:r>
              <a:rPr lang="en-US" altLang="ko-KR" sz="900" i="1" dirty="0" err="1">
                <a:solidFill>
                  <a:srgbClr val="00B050"/>
                </a:solidFill>
                <a:latin typeface="LG PC" panose="02030504000101010101" pitchFamily="18" charset="-127"/>
                <a:ea typeface="LG PC" panose="02030504000101010101" pitchFamily="18" charset="-127"/>
              </a:rPr>
              <a:t>Baek</a:t>
            </a:r>
            <a:r>
              <a:rPr lang="en-US" altLang="ko-KR" sz="900" i="1" dirty="0">
                <a:solidFill>
                  <a:srgbClr val="00B050"/>
                </a:solidFill>
                <a:latin typeface="LG PC" panose="02030504000101010101" pitchFamily="18" charset="-127"/>
                <a:ea typeface="LG PC" panose="02030504000101010101" pitchFamily="18" charset="-127"/>
              </a:rPr>
              <a:t> </a:t>
            </a:r>
            <a:r>
              <a:rPr lang="en-US" altLang="ko-KR" sz="900" i="1" dirty="0" err="1">
                <a:solidFill>
                  <a:srgbClr val="00B050"/>
                </a:solidFill>
                <a:latin typeface="LG PC" panose="02030504000101010101" pitchFamily="18" charset="-127"/>
                <a:ea typeface="LG PC" panose="02030504000101010101" pitchFamily="18" charset="-127"/>
              </a:rPr>
              <a:t>hwa</a:t>
            </a:r>
            <a:r>
              <a:rPr lang="en-US" altLang="ko-KR" sz="900" i="1" dirty="0">
                <a:solidFill>
                  <a:srgbClr val="00B050"/>
                </a:solidFill>
                <a:latin typeface="LG PC" panose="02030504000101010101" pitchFamily="18" charset="-127"/>
                <a:ea typeface="LG PC" panose="02030504000101010101" pitchFamily="18" charset="-127"/>
              </a:rPr>
              <a:t> Cho </a:t>
            </a:r>
            <a:r>
              <a:rPr lang="en-US" altLang="ko-KR" sz="900" i="1">
                <a:solidFill>
                  <a:srgbClr val="00B050"/>
                </a:solidFill>
                <a:latin typeface="LG PC" panose="02030504000101010101" pitchFamily="18" charset="-127"/>
                <a:ea typeface="LG PC" panose="02030504000101010101" pitchFamily="18" charset="-127"/>
              </a:rPr>
              <a:t>gang Bae dal</a:t>
            </a:r>
            <a:endParaRPr lang="en-US" altLang="ko-KR" sz="900" i="1" dirty="0">
              <a:solidFill>
                <a:srgbClr val="00B050"/>
              </a:solidFill>
              <a:latin typeface="LG PC" panose="02030504000101010101" pitchFamily="18" charset="-127"/>
              <a:ea typeface="LG PC" panose="02030504000101010101" pitchFamily="18" charset="-127"/>
            </a:endParaRPr>
          </a:p>
        </p:txBody>
      </p:sp>
      <p:sp>
        <p:nvSpPr>
          <p:cNvPr id="28" name="모서리가 둥근 직사각형 27"/>
          <p:cNvSpPr/>
          <p:nvPr/>
        </p:nvSpPr>
        <p:spPr>
          <a:xfrm>
            <a:off x="7514785" y="4663207"/>
            <a:ext cx="928694" cy="264505"/>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강성 </a:t>
            </a:r>
            <a:endParaRPr lang="en-US" altLang="ko-KR" sz="1050" dirty="0">
              <a:solidFill>
                <a:schemeClr val="tx1"/>
              </a:solidFill>
              <a:latin typeface="LG PC" panose="02030504000101010101" pitchFamily="18" charset="-127"/>
              <a:ea typeface="LG PC" panose="02030504000101010101" pitchFamily="18" charset="-127"/>
            </a:endParaRPr>
          </a:p>
          <a:p>
            <a:pPr algn="ctr"/>
            <a:r>
              <a:rPr lang="en-US" altLang="ko-KR" sz="900" i="1" dirty="0">
                <a:solidFill>
                  <a:srgbClr val="00B050"/>
                </a:solidFill>
                <a:latin typeface="LG PC" panose="02030504000101010101" pitchFamily="18" charset="-127"/>
                <a:ea typeface="LG PC" panose="02030504000101010101" pitchFamily="18" charset="-127"/>
              </a:rPr>
              <a:t>Gang </a:t>
            </a:r>
            <a:r>
              <a:rPr lang="en-US" altLang="ko-KR" sz="900" i="1" dirty="0" err="1">
                <a:solidFill>
                  <a:srgbClr val="00B050"/>
                </a:solidFill>
                <a:latin typeface="LG PC" panose="02030504000101010101" pitchFamily="18" charset="-127"/>
                <a:ea typeface="LG PC" panose="02030504000101010101" pitchFamily="18" charset="-127"/>
              </a:rPr>
              <a:t>seong</a:t>
            </a:r>
            <a:endParaRPr lang="en-US" altLang="ko-KR" sz="900" i="1" dirty="0">
              <a:solidFill>
                <a:srgbClr val="00B050"/>
              </a:solidFill>
              <a:latin typeface="LG PC" panose="02030504000101010101" pitchFamily="18" charset="-127"/>
              <a:ea typeface="LG PC" panose="02030504000101010101" pitchFamily="18" charset="-127"/>
            </a:endParaRPr>
          </a:p>
        </p:txBody>
      </p:sp>
    </p:spTree>
    <p:extLst>
      <p:ext uri="{BB962C8B-B14F-4D97-AF65-F5344CB8AC3E}">
        <p14:creationId xmlns:p14="http://schemas.microsoft.com/office/powerpoint/2010/main" val="1811782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439036"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err="1">
                <a:solidFill>
                  <a:srgbClr val="003399"/>
                </a:solidFill>
                <a:latin typeface="Tmon몬소리 Black" panose="02000A03000000000000" pitchFamily="2" charset="-127"/>
                <a:ea typeface="Tmon몬소리 Black" panose="02000A03000000000000" pitchFamily="2" charset="-127"/>
              </a:rPr>
              <a:t>진도견</a:t>
            </a:r>
            <a:r>
              <a:rPr lang="ko-KR" altLang="en-US" sz="2000" dirty="0">
                <a:solidFill>
                  <a:srgbClr val="003399"/>
                </a:solidFill>
                <a:latin typeface="Tmon몬소리 Black" panose="02000A03000000000000" pitchFamily="2" charset="-127"/>
                <a:ea typeface="Tmon몬소리 Black" panose="02000A03000000000000" pitchFamily="2" charset="-127"/>
              </a:rPr>
              <a:t>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진도견의 유래 </a:t>
            </a:r>
            <a:r>
              <a:rPr lang="en-US" altLang="ko-KR" sz="1000" i="1" dirty="0">
                <a:solidFill>
                  <a:srgbClr val="00B050"/>
                </a:solidFill>
                <a:latin typeface="Tmon몬소리 Black" panose="02000A03000000000000" pitchFamily="2" charset="-127"/>
                <a:ea typeface="Tmon몬소리 Black" panose="02000A03000000000000" pitchFamily="2" charset="-127"/>
              </a:rPr>
              <a:t>Origin of Jindo dog</a:t>
            </a:r>
          </a:p>
        </p:txBody>
      </p:sp>
      <p:sp>
        <p:nvSpPr>
          <p:cNvPr id="8" name="오각형 7"/>
          <p:cNvSpPr/>
          <p:nvPr/>
        </p:nvSpPr>
        <p:spPr>
          <a:xfrm>
            <a:off x="594560" y="921793"/>
            <a:ext cx="1774966" cy="400110"/>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유래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origin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9" name="모서리가 둥근 직사각형 8"/>
          <p:cNvSpPr/>
          <p:nvPr/>
        </p:nvSpPr>
        <p:spPr>
          <a:xfrm>
            <a:off x="2555776" y="921793"/>
            <a:ext cx="5516685" cy="3922275"/>
          </a:xfrm>
          <a:prstGeom prst="roundRect">
            <a:avLst>
              <a:gd name="adj" fmla="val 6243"/>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ko-KR" altLang="en-US" sz="1000" dirty="0">
                <a:solidFill>
                  <a:schemeClr val="tx1"/>
                </a:solidFill>
              </a:rPr>
              <a:t>구석기</a:t>
            </a:r>
            <a:r>
              <a:rPr lang="en-US" altLang="ko-KR" sz="1000" dirty="0">
                <a:solidFill>
                  <a:schemeClr val="tx1"/>
                </a:solidFill>
              </a:rPr>
              <a:t>, </a:t>
            </a:r>
            <a:r>
              <a:rPr lang="ko-KR" altLang="en-US" sz="1000" dirty="0">
                <a:solidFill>
                  <a:schemeClr val="tx1"/>
                </a:solidFill>
              </a:rPr>
              <a:t>신석기시대</a:t>
            </a:r>
            <a:r>
              <a:rPr lang="en-US" altLang="ko-KR" sz="1000" dirty="0">
                <a:solidFill>
                  <a:schemeClr val="tx1"/>
                </a:solidFill>
              </a:rPr>
              <a:t>,</a:t>
            </a:r>
            <a:r>
              <a:rPr lang="ko-KR" altLang="en-US" sz="1000" dirty="0">
                <a:solidFill>
                  <a:schemeClr val="tx1"/>
                </a:solidFill>
              </a:rPr>
              <a:t> 우리나라에서도 개들이 사람에게 사육되고 함께 생활하고 있었음을 동래 김해 고분에서 출토된 개의 </a:t>
            </a:r>
            <a:r>
              <a:rPr lang="ko-KR" altLang="en-US" sz="1000" dirty="0" err="1">
                <a:solidFill>
                  <a:schemeClr val="tx1"/>
                </a:solidFill>
              </a:rPr>
              <a:t>뼈를통해</a:t>
            </a:r>
            <a:r>
              <a:rPr lang="ko-KR" altLang="en-US" sz="1000" dirty="0">
                <a:solidFill>
                  <a:schemeClr val="tx1"/>
                </a:solidFill>
              </a:rPr>
              <a:t> 유추할 수 있다</a:t>
            </a:r>
            <a:r>
              <a:rPr lang="en-US" altLang="ko-KR" sz="1000" dirty="0">
                <a:solidFill>
                  <a:schemeClr val="tx1"/>
                </a:solidFill>
              </a:rPr>
              <a:t>.</a:t>
            </a:r>
            <a:r>
              <a:rPr lang="ko-KR" altLang="en-US" sz="1000" dirty="0">
                <a:solidFill>
                  <a:schemeClr val="tx1"/>
                </a:solidFill>
              </a:rPr>
              <a:t> 특히 이 개들의 유골은 모두 중형 사이즈로 한국</a:t>
            </a:r>
            <a:r>
              <a:rPr lang="en-US" altLang="ko-KR" sz="1000" dirty="0">
                <a:solidFill>
                  <a:schemeClr val="tx1"/>
                </a:solidFill>
              </a:rPr>
              <a:t>, </a:t>
            </a:r>
            <a:r>
              <a:rPr lang="ko-KR" altLang="en-US" sz="1000" dirty="0">
                <a:solidFill>
                  <a:schemeClr val="tx1"/>
                </a:solidFill>
              </a:rPr>
              <a:t>중국</a:t>
            </a:r>
            <a:r>
              <a:rPr lang="en-US" altLang="ko-KR" sz="1000" dirty="0">
                <a:solidFill>
                  <a:schemeClr val="tx1"/>
                </a:solidFill>
              </a:rPr>
              <a:t>, </a:t>
            </a:r>
            <a:r>
              <a:rPr lang="ko-KR" altLang="en-US" sz="1000" dirty="0">
                <a:solidFill>
                  <a:schemeClr val="tx1"/>
                </a:solidFill>
              </a:rPr>
              <a:t>일본 등에서 발견되는 유골도 같은 매우 비슷하다</a:t>
            </a:r>
            <a:r>
              <a:rPr lang="en-US" altLang="ko-KR" sz="1000" dirty="0">
                <a:solidFill>
                  <a:schemeClr val="tx1"/>
                </a:solidFill>
              </a:rPr>
              <a:t>. </a:t>
            </a:r>
            <a:r>
              <a:rPr lang="ko-KR" altLang="en-US" sz="1000" dirty="0">
                <a:solidFill>
                  <a:schemeClr val="tx1"/>
                </a:solidFill>
              </a:rPr>
              <a:t>한국에서 다양한 </a:t>
            </a:r>
            <a:r>
              <a:rPr lang="ko-KR" altLang="en-US" sz="1000" dirty="0" err="1">
                <a:solidFill>
                  <a:schemeClr val="tx1"/>
                </a:solidFill>
              </a:rPr>
              <a:t>토착견이</a:t>
            </a:r>
            <a:r>
              <a:rPr lang="ko-KR" altLang="en-US" sz="1000" dirty="0">
                <a:solidFill>
                  <a:schemeClr val="tx1"/>
                </a:solidFill>
              </a:rPr>
              <a:t> 있었으나 현재까지 보존되고 있는 </a:t>
            </a:r>
            <a:r>
              <a:rPr lang="ko-KR" altLang="en-US" sz="1000" dirty="0" err="1">
                <a:solidFill>
                  <a:schemeClr val="tx1"/>
                </a:solidFill>
              </a:rPr>
              <a:t>견종</a:t>
            </a:r>
            <a:r>
              <a:rPr lang="ko-KR" altLang="en-US" sz="1000" dirty="0">
                <a:solidFill>
                  <a:schemeClr val="tx1"/>
                </a:solidFill>
              </a:rPr>
              <a:t> 중에 가장 계통적으로 잘 보전되어 발전된 것은 </a:t>
            </a:r>
            <a:r>
              <a:rPr lang="ko-KR" altLang="en-US" sz="1000" dirty="0" err="1">
                <a:solidFill>
                  <a:schemeClr val="tx1"/>
                </a:solidFill>
              </a:rPr>
              <a:t>진도견이다</a:t>
            </a:r>
            <a:r>
              <a:rPr lang="en-US" altLang="ko-KR" sz="1000" dirty="0">
                <a:solidFill>
                  <a:schemeClr val="tx1"/>
                </a:solidFill>
              </a:rPr>
              <a:t>. </a:t>
            </a:r>
            <a:r>
              <a:rPr lang="ko-KR" altLang="en-US" sz="1000" dirty="0" err="1">
                <a:solidFill>
                  <a:schemeClr val="tx1"/>
                </a:solidFill>
              </a:rPr>
              <a:t>진도견의</a:t>
            </a:r>
            <a:r>
              <a:rPr lang="ko-KR" altLang="en-US" sz="1000" dirty="0">
                <a:solidFill>
                  <a:schemeClr val="tx1"/>
                </a:solidFill>
              </a:rPr>
              <a:t> 유래는 삼국시대에 전라도 지방에 </a:t>
            </a:r>
            <a:r>
              <a:rPr lang="ko-KR" altLang="en-US" sz="1000" dirty="0" err="1">
                <a:solidFill>
                  <a:schemeClr val="tx1"/>
                </a:solidFill>
              </a:rPr>
              <a:t>수렵성이</a:t>
            </a:r>
            <a:r>
              <a:rPr lang="ko-KR" altLang="en-US" sz="1000" dirty="0">
                <a:solidFill>
                  <a:schemeClr val="tx1"/>
                </a:solidFill>
              </a:rPr>
              <a:t> 뛰어난 개들이 많았으며 서기 서기 </a:t>
            </a:r>
            <a:r>
              <a:rPr lang="en-US" altLang="ko-KR" sz="1000" dirty="0">
                <a:solidFill>
                  <a:schemeClr val="tx1"/>
                </a:solidFill>
              </a:rPr>
              <a:t>530</a:t>
            </a:r>
            <a:r>
              <a:rPr lang="ko-KR" altLang="en-US" sz="1000" dirty="0">
                <a:solidFill>
                  <a:schemeClr val="tx1"/>
                </a:solidFill>
              </a:rPr>
              <a:t>년 </a:t>
            </a:r>
            <a:r>
              <a:rPr lang="en-US" altLang="ko-KR" sz="1000" dirty="0">
                <a:solidFill>
                  <a:schemeClr val="tx1"/>
                </a:solidFill>
              </a:rPr>
              <a:t>(</a:t>
            </a:r>
            <a:r>
              <a:rPr lang="ko-KR" altLang="en-US" sz="1000" dirty="0">
                <a:solidFill>
                  <a:schemeClr val="tx1"/>
                </a:solidFill>
              </a:rPr>
              <a:t>일본 </a:t>
            </a:r>
            <a:r>
              <a:rPr lang="en-US" altLang="ko-KR" sz="1000" dirty="0">
                <a:solidFill>
                  <a:schemeClr val="tx1"/>
                </a:solidFill>
              </a:rPr>
              <a:t>27</a:t>
            </a:r>
            <a:r>
              <a:rPr lang="ko-KR" altLang="en-US" sz="1000" dirty="0">
                <a:solidFill>
                  <a:schemeClr val="tx1"/>
                </a:solidFill>
              </a:rPr>
              <a:t>대</a:t>
            </a:r>
            <a:r>
              <a:rPr lang="en-US" altLang="ko-KR" sz="1000" dirty="0">
                <a:solidFill>
                  <a:schemeClr val="tx1"/>
                </a:solidFill>
              </a:rPr>
              <a:t>) </a:t>
            </a:r>
            <a:r>
              <a:rPr lang="ko-KR" altLang="en-US" sz="1000" dirty="0">
                <a:solidFill>
                  <a:schemeClr val="tx1"/>
                </a:solidFill>
              </a:rPr>
              <a:t>일찍이 일본에도 소개 되었다</a:t>
            </a:r>
            <a:r>
              <a:rPr lang="en-US" altLang="ko-KR" sz="1000" dirty="0">
                <a:solidFill>
                  <a:schemeClr val="tx1"/>
                </a:solidFill>
              </a:rPr>
              <a:t>. </a:t>
            </a:r>
            <a:r>
              <a:rPr lang="ko-KR" altLang="en-US" sz="1000" dirty="0">
                <a:solidFill>
                  <a:schemeClr val="tx1"/>
                </a:solidFill>
              </a:rPr>
              <a:t>일본 또한 한국의 </a:t>
            </a:r>
            <a:r>
              <a:rPr lang="ko-KR" altLang="en-US" sz="1000" dirty="0" err="1">
                <a:solidFill>
                  <a:schemeClr val="tx1"/>
                </a:solidFill>
              </a:rPr>
              <a:t>진도견의</a:t>
            </a:r>
            <a:r>
              <a:rPr lang="ko-KR" altLang="en-US" sz="1000" dirty="0">
                <a:solidFill>
                  <a:schemeClr val="tx1"/>
                </a:solidFill>
              </a:rPr>
              <a:t> 우수성을 인정하여 현재 일본의 한 신사 앞에는 “</a:t>
            </a:r>
            <a:r>
              <a:rPr lang="ko-KR" altLang="en-US" sz="1000" dirty="0" err="1">
                <a:solidFill>
                  <a:schemeClr val="tx1"/>
                </a:solidFill>
              </a:rPr>
              <a:t>고마이누</a:t>
            </a:r>
            <a:r>
              <a:rPr lang="ko-KR" altLang="en-US" sz="1000" dirty="0">
                <a:solidFill>
                  <a:schemeClr val="tx1"/>
                </a:solidFill>
              </a:rPr>
              <a:t>”</a:t>
            </a:r>
            <a:r>
              <a:rPr lang="en-US" altLang="ko-KR" sz="1000" dirty="0">
                <a:solidFill>
                  <a:schemeClr val="tx1"/>
                </a:solidFill>
              </a:rPr>
              <a:t>(</a:t>
            </a:r>
            <a:r>
              <a:rPr lang="ko-KR" altLang="en-US" sz="1000" dirty="0" err="1">
                <a:solidFill>
                  <a:schemeClr val="tx1"/>
                </a:solidFill>
              </a:rPr>
              <a:t>고려견</a:t>
            </a:r>
            <a:r>
              <a:rPr lang="en-US" altLang="ko-KR" sz="1000" dirty="0">
                <a:solidFill>
                  <a:schemeClr val="tx1"/>
                </a:solidFill>
              </a:rPr>
              <a:t>) </a:t>
            </a:r>
            <a:r>
              <a:rPr lang="ko-KR" altLang="en-US" sz="1000" dirty="0">
                <a:solidFill>
                  <a:schemeClr val="tx1"/>
                </a:solidFill>
              </a:rPr>
              <a:t>또는 “</a:t>
            </a:r>
            <a:r>
              <a:rPr lang="ko-KR" altLang="en-US" sz="1000" dirty="0" err="1">
                <a:solidFill>
                  <a:schemeClr val="tx1"/>
                </a:solidFill>
              </a:rPr>
              <a:t>가라이누</a:t>
            </a:r>
            <a:r>
              <a:rPr lang="ko-KR" altLang="en-US" sz="1000" dirty="0">
                <a:solidFill>
                  <a:schemeClr val="tx1"/>
                </a:solidFill>
              </a:rPr>
              <a:t>”</a:t>
            </a:r>
            <a:r>
              <a:rPr lang="en-US" altLang="ko-KR" sz="1000" dirty="0">
                <a:solidFill>
                  <a:schemeClr val="tx1"/>
                </a:solidFill>
              </a:rPr>
              <a:t>(</a:t>
            </a:r>
            <a:r>
              <a:rPr lang="ko-KR" altLang="en-US" sz="1000" dirty="0">
                <a:solidFill>
                  <a:schemeClr val="tx1"/>
                </a:solidFill>
              </a:rPr>
              <a:t>당</a:t>
            </a:r>
            <a:r>
              <a:rPr lang="en-US" altLang="ko-KR" sz="1000" dirty="0">
                <a:solidFill>
                  <a:schemeClr val="tx1"/>
                </a:solidFill>
              </a:rPr>
              <a:t>, </a:t>
            </a:r>
            <a:r>
              <a:rPr lang="ko-KR" altLang="en-US" sz="1000" dirty="0">
                <a:solidFill>
                  <a:schemeClr val="tx1"/>
                </a:solidFill>
              </a:rPr>
              <a:t>한</a:t>
            </a:r>
            <a:r>
              <a:rPr lang="en-US" altLang="ko-KR" sz="1000" dirty="0">
                <a:solidFill>
                  <a:schemeClr val="tx1"/>
                </a:solidFill>
              </a:rPr>
              <a:t>)</a:t>
            </a:r>
            <a:r>
              <a:rPr lang="ko-KR" altLang="en-US" sz="1000" dirty="0">
                <a:solidFill>
                  <a:schemeClr val="tx1"/>
                </a:solidFill>
              </a:rPr>
              <a:t>라 불리는 석상을 세워져 있다</a:t>
            </a:r>
            <a:r>
              <a:rPr lang="en-US" altLang="ko-KR" sz="1000" dirty="0">
                <a:solidFill>
                  <a:schemeClr val="tx1"/>
                </a:solidFill>
              </a:rPr>
              <a:t>. </a:t>
            </a:r>
            <a:r>
              <a:rPr lang="ko-KR" altLang="en-US" sz="1000" dirty="0">
                <a:solidFill>
                  <a:schemeClr val="tx1"/>
                </a:solidFill>
              </a:rPr>
              <a:t>서기</a:t>
            </a:r>
            <a:r>
              <a:rPr lang="en-US" altLang="ko-KR" sz="1000" dirty="0">
                <a:solidFill>
                  <a:schemeClr val="tx1"/>
                </a:solidFill>
              </a:rPr>
              <a:t>1259~1274(</a:t>
            </a:r>
            <a:r>
              <a:rPr lang="ko-KR" altLang="en-US" sz="1000" dirty="0">
                <a:solidFill>
                  <a:schemeClr val="tx1"/>
                </a:solidFill>
              </a:rPr>
              <a:t>고려 원종시대</a:t>
            </a:r>
            <a:r>
              <a:rPr lang="en-US" altLang="ko-KR" sz="1000" dirty="0">
                <a:solidFill>
                  <a:schemeClr val="tx1"/>
                </a:solidFill>
              </a:rPr>
              <a:t>, </a:t>
            </a:r>
            <a:r>
              <a:rPr lang="ko-KR" altLang="en-US" sz="1000" dirty="0">
                <a:solidFill>
                  <a:schemeClr val="tx1"/>
                </a:solidFill>
              </a:rPr>
              <a:t>일본의 </a:t>
            </a:r>
            <a:r>
              <a:rPr lang="ko-KR" altLang="en-US" sz="1000" dirty="0" err="1">
                <a:solidFill>
                  <a:schemeClr val="tx1"/>
                </a:solidFill>
              </a:rPr>
              <a:t>북조시대에</a:t>
            </a:r>
            <a:r>
              <a:rPr lang="ko-KR" altLang="en-US" sz="1000" dirty="0">
                <a:solidFill>
                  <a:schemeClr val="tx1"/>
                </a:solidFill>
              </a:rPr>
              <a:t> 해당</a:t>
            </a:r>
            <a:r>
              <a:rPr lang="en-US" altLang="ko-KR" sz="1000" dirty="0">
                <a:solidFill>
                  <a:schemeClr val="tx1"/>
                </a:solidFill>
              </a:rPr>
              <a:t>)</a:t>
            </a:r>
            <a:r>
              <a:rPr lang="ko-KR" altLang="en-US" sz="1000" dirty="0">
                <a:solidFill>
                  <a:schemeClr val="tx1"/>
                </a:solidFill>
              </a:rPr>
              <a:t>에 몽고의 </a:t>
            </a:r>
            <a:r>
              <a:rPr lang="ko-KR" altLang="en-US" sz="1000" dirty="0" err="1">
                <a:solidFill>
                  <a:schemeClr val="tx1"/>
                </a:solidFill>
              </a:rPr>
              <a:t>징기스칸의</a:t>
            </a:r>
            <a:r>
              <a:rPr lang="ko-KR" altLang="en-US" sz="1000" dirty="0">
                <a:solidFill>
                  <a:schemeClr val="tx1"/>
                </a:solidFill>
              </a:rPr>
              <a:t> 군대가 고려와의 전쟁 중에 “진도”와  “제주도”에 주둔군을 두어 </a:t>
            </a:r>
            <a:r>
              <a:rPr lang="ko-KR" altLang="en-US" sz="1000" dirty="0" err="1">
                <a:solidFill>
                  <a:schemeClr val="tx1"/>
                </a:solidFill>
              </a:rPr>
              <a:t>양마장을</a:t>
            </a:r>
            <a:r>
              <a:rPr lang="ko-KR" altLang="en-US" sz="1000" dirty="0">
                <a:solidFill>
                  <a:schemeClr val="tx1"/>
                </a:solidFill>
              </a:rPr>
              <a:t> 설치 하였는데 </a:t>
            </a:r>
            <a:r>
              <a:rPr lang="ko-KR" altLang="en-US" sz="1000" dirty="0" err="1">
                <a:solidFill>
                  <a:schemeClr val="tx1"/>
                </a:solidFill>
              </a:rPr>
              <a:t>양마장</a:t>
            </a:r>
            <a:r>
              <a:rPr lang="ko-KR" altLang="en-US" sz="1000" dirty="0">
                <a:solidFill>
                  <a:schemeClr val="tx1"/>
                </a:solidFill>
              </a:rPr>
              <a:t> 경비견으로 몽고에서 데려온 개가 사육되어</a:t>
            </a:r>
            <a:r>
              <a:rPr lang="en-US" altLang="ko-KR" sz="1000" dirty="0">
                <a:solidFill>
                  <a:schemeClr val="tx1"/>
                </a:solidFill>
              </a:rPr>
              <a:t> </a:t>
            </a:r>
            <a:r>
              <a:rPr lang="ko-KR" altLang="en-US" sz="1000" dirty="0">
                <a:solidFill>
                  <a:schemeClr val="tx1"/>
                </a:solidFill>
              </a:rPr>
              <a:t>이 개들과 당시 우리의 토착견과의 사이에서 나온 후손이 현재 진도개의 선조이다</a:t>
            </a:r>
            <a:r>
              <a:rPr lang="en-US" altLang="ko-KR" sz="1000" dirty="0">
                <a:solidFill>
                  <a:schemeClr val="tx1"/>
                </a:solidFill>
              </a:rPr>
              <a:t>. </a:t>
            </a:r>
          </a:p>
          <a:p>
            <a:pPr algn="just" fontAlgn="base"/>
            <a:endParaRPr lang="en-US" altLang="ko-KR" sz="1000" dirty="0">
              <a:solidFill>
                <a:schemeClr val="tx1"/>
              </a:solidFill>
            </a:endParaRPr>
          </a:p>
          <a:p>
            <a:pPr algn="just" fontAlgn="base"/>
            <a:r>
              <a:rPr lang="en-US" altLang="ko-KR" sz="900" i="1" dirty="0">
                <a:solidFill>
                  <a:srgbClr val="00B050"/>
                </a:solidFill>
              </a:rPr>
              <a:t>It can be inferred from the bones of dogs excavated in the </a:t>
            </a:r>
            <a:r>
              <a:rPr lang="en-US" altLang="ko-KR" sz="900" i="1" dirty="0" err="1">
                <a:solidFill>
                  <a:srgbClr val="00B050"/>
                </a:solidFill>
              </a:rPr>
              <a:t>Dongnae</a:t>
            </a:r>
            <a:r>
              <a:rPr lang="en-US" altLang="ko-KR" sz="900" i="1" dirty="0">
                <a:solidFill>
                  <a:srgbClr val="00B050"/>
                </a:solidFill>
              </a:rPr>
              <a:t> </a:t>
            </a:r>
            <a:r>
              <a:rPr lang="en-US" altLang="ko-KR" sz="900" i="1" dirty="0" err="1">
                <a:solidFill>
                  <a:srgbClr val="00B050"/>
                </a:solidFill>
              </a:rPr>
              <a:t>Gimhae</a:t>
            </a:r>
            <a:r>
              <a:rPr lang="en-US" altLang="ko-KR" sz="900" i="1" dirty="0">
                <a:solidFill>
                  <a:srgbClr val="00B050"/>
                </a:solidFill>
              </a:rPr>
              <a:t> tombs that dogs were bred and lived together in the Paleolithic, Neolithic, and Korea. In particular, the remains of these dogs are all medium-sized and are very similar to those found in Korea, China, and Japan. There were various indigenous dogs in Korea, but among the breeds preserved to this day, the Jindo dog is the most systematically preserved and developed. The origin of Jindo dogs is that during the Three Kingdoms period, there were many dogs with excellent hunting ability in </a:t>
            </a:r>
            <a:r>
              <a:rPr lang="en-US" altLang="ko-KR" sz="900" i="1" dirty="0" err="1">
                <a:solidFill>
                  <a:srgbClr val="00B050"/>
                </a:solidFill>
              </a:rPr>
              <a:t>Jeolla</a:t>
            </a:r>
            <a:r>
              <a:rPr lang="en-US" altLang="ko-KR" sz="900" i="1" dirty="0">
                <a:solidFill>
                  <a:srgbClr val="00B050"/>
                </a:solidFill>
              </a:rPr>
              <a:t> Province, and they were introduced to Japan as early as 530 AD (27th generation in Japan). Japan also recognized the excellence of Jindo dogs in Korea, and now a stone statue called “</a:t>
            </a:r>
            <a:r>
              <a:rPr lang="en-US" altLang="ko-KR" sz="900" i="1" dirty="0" err="1">
                <a:solidFill>
                  <a:srgbClr val="00B050"/>
                </a:solidFill>
              </a:rPr>
              <a:t>Komainu</a:t>
            </a:r>
            <a:r>
              <a:rPr lang="en-US" altLang="ko-KR" sz="900" i="1" dirty="0">
                <a:solidFill>
                  <a:srgbClr val="00B050"/>
                </a:solidFill>
              </a:rPr>
              <a:t>” (</a:t>
            </a:r>
            <a:r>
              <a:rPr lang="en-US" altLang="ko-KR" sz="900" i="1" dirty="0" err="1">
                <a:solidFill>
                  <a:srgbClr val="00B050"/>
                </a:solidFill>
              </a:rPr>
              <a:t>Koryo</a:t>
            </a:r>
            <a:r>
              <a:rPr lang="en-US" altLang="ko-KR" sz="900" i="1" dirty="0">
                <a:solidFill>
                  <a:srgbClr val="00B050"/>
                </a:solidFill>
              </a:rPr>
              <a:t> dog) or “</a:t>
            </a:r>
            <a:r>
              <a:rPr lang="en-US" altLang="ko-KR" sz="900" i="1" dirty="0" err="1">
                <a:solidFill>
                  <a:srgbClr val="00B050"/>
                </a:solidFill>
              </a:rPr>
              <a:t>Garainu</a:t>
            </a:r>
            <a:r>
              <a:rPr lang="en-US" altLang="ko-KR" sz="900" i="1" dirty="0">
                <a:solidFill>
                  <a:srgbClr val="00B050"/>
                </a:solidFill>
              </a:rPr>
              <a:t>” (Dang, Han) is erected in front of a Japanese shrine. During the war with </a:t>
            </a:r>
            <a:r>
              <a:rPr lang="en-US" altLang="ko-KR" sz="900" i="1" dirty="0" err="1">
                <a:solidFill>
                  <a:srgbClr val="00B050"/>
                </a:solidFill>
              </a:rPr>
              <a:t>Goryeo</a:t>
            </a:r>
            <a:r>
              <a:rPr lang="en-US" altLang="ko-KR" sz="900" i="1" dirty="0">
                <a:solidFill>
                  <a:srgbClr val="00B050"/>
                </a:solidFill>
              </a:rPr>
              <a:t>, Genghis Khan's army set up a horse farm with garrisons in "Jindo" and "</a:t>
            </a:r>
            <a:r>
              <a:rPr lang="en-US" altLang="ko-KR" sz="900" i="1" dirty="0" err="1">
                <a:solidFill>
                  <a:srgbClr val="00B050"/>
                </a:solidFill>
              </a:rPr>
              <a:t>Jeju</a:t>
            </a:r>
            <a:r>
              <a:rPr lang="en-US" altLang="ko-KR" sz="900" i="1" dirty="0">
                <a:solidFill>
                  <a:srgbClr val="00B050"/>
                </a:solidFill>
              </a:rPr>
              <a:t>-do" during the war with </a:t>
            </a:r>
            <a:r>
              <a:rPr lang="en-US" altLang="ko-KR" sz="900" i="1" dirty="0" err="1">
                <a:solidFill>
                  <a:srgbClr val="00B050"/>
                </a:solidFill>
              </a:rPr>
              <a:t>Goryeo</a:t>
            </a:r>
            <a:r>
              <a:rPr lang="en-US" altLang="ko-KR" sz="900" i="1" dirty="0">
                <a:solidFill>
                  <a:srgbClr val="00B050"/>
                </a:solidFill>
              </a:rPr>
              <a:t>. The dogs brought were bred, and the descendants of these dogs and our native dogs at the time are the ancestors of Jindo dogs. </a:t>
            </a:r>
          </a:p>
        </p:txBody>
      </p:sp>
      <p:pic>
        <p:nvPicPr>
          <p:cNvPr id="6" name="그림 5" descr="1579088900710.jpg"/>
          <p:cNvPicPr>
            <a:picLocks noChangeAspect="1"/>
          </p:cNvPicPr>
          <p:nvPr/>
        </p:nvPicPr>
        <p:blipFill>
          <a:blip r:embed="rId2" cstate="print"/>
          <a:stretch>
            <a:fillRect/>
          </a:stretch>
        </p:blipFill>
        <p:spPr>
          <a:xfrm>
            <a:off x="357158" y="2155284"/>
            <a:ext cx="2069723" cy="1785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907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514377"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err="1">
                <a:solidFill>
                  <a:srgbClr val="003399"/>
                </a:solidFill>
                <a:latin typeface="Tmon몬소리 Black" panose="02000A03000000000000" pitchFamily="2" charset="-127"/>
                <a:ea typeface="Tmon몬소리 Black" panose="02000A03000000000000" pitchFamily="2" charset="-127"/>
              </a:rPr>
              <a:t>진도견</a:t>
            </a:r>
            <a:r>
              <a:rPr lang="ko-KR" altLang="en-US" sz="2000" dirty="0">
                <a:solidFill>
                  <a:srgbClr val="003399"/>
                </a:solidFill>
                <a:latin typeface="Tmon몬소리 Black" panose="02000A03000000000000" pitchFamily="2" charset="-127"/>
                <a:ea typeface="Tmon몬소리 Black" panose="02000A03000000000000" pitchFamily="2" charset="-127"/>
              </a:rPr>
              <a:t>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진도견의 역사 </a:t>
            </a:r>
            <a:r>
              <a:rPr lang="en-US" altLang="ko-KR" sz="1000" i="1" dirty="0">
                <a:solidFill>
                  <a:srgbClr val="00B050"/>
                </a:solidFill>
                <a:latin typeface="Tmon몬소리 Black" panose="02000A03000000000000" pitchFamily="2" charset="-127"/>
                <a:ea typeface="Tmon몬소리 Black" panose="02000A03000000000000" pitchFamily="2" charset="-127"/>
              </a:rPr>
              <a:t>History of Jindo dog</a:t>
            </a:r>
          </a:p>
        </p:txBody>
      </p:sp>
      <p:sp>
        <p:nvSpPr>
          <p:cNvPr id="13" name="모서리가 둥근 직사각형 12"/>
          <p:cNvSpPr/>
          <p:nvPr/>
        </p:nvSpPr>
        <p:spPr>
          <a:xfrm>
            <a:off x="2555776" y="699542"/>
            <a:ext cx="5328592" cy="1512168"/>
          </a:xfrm>
          <a:prstGeom prst="roundRect">
            <a:avLst>
              <a:gd name="adj" fmla="val 1562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o-KR" altLang="en-US" sz="1000" dirty="0" err="1">
                <a:solidFill>
                  <a:schemeClr val="tx1"/>
                </a:solidFill>
                <a:latin typeface="LG PC" panose="02030504000101010101" pitchFamily="18" charset="-127"/>
                <a:ea typeface="LG PC" panose="02030504000101010101" pitchFamily="18" charset="-127"/>
              </a:rPr>
              <a:t>진도견의</a:t>
            </a:r>
            <a:r>
              <a:rPr lang="ko-KR" altLang="en-US" sz="1000" dirty="0">
                <a:solidFill>
                  <a:schemeClr val="tx1"/>
                </a:solidFill>
                <a:latin typeface="LG PC" panose="02030504000101010101" pitchFamily="18" charset="-127"/>
                <a:ea typeface="LG PC" panose="02030504000101010101" pitchFamily="18" charset="-127"/>
              </a:rPr>
              <a:t> 기원에 관한 문서 기록은 없으나</a:t>
            </a:r>
            <a:r>
              <a:rPr lang="en-US" altLang="ko-KR" sz="1000" dirty="0">
                <a:solidFill>
                  <a:schemeClr val="tx1"/>
                </a:solidFill>
                <a:latin typeface="LG PC" panose="02030504000101010101" pitchFamily="18" charset="-127"/>
                <a:ea typeface="LG PC" panose="02030504000101010101" pitchFamily="18" charset="-127"/>
              </a:rPr>
              <a:t>, </a:t>
            </a:r>
            <a:r>
              <a:rPr lang="ko-KR" altLang="en-US" sz="1000" dirty="0">
                <a:solidFill>
                  <a:schemeClr val="tx1"/>
                </a:solidFill>
                <a:latin typeface="LG PC" panose="02030504000101010101" pitchFamily="18" charset="-127"/>
                <a:ea typeface="LG PC" panose="02030504000101010101" pitchFamily="18" charset="-127"/>
              </a:rPr>
              <a:t>많은 연구가들이 한국 남서쪽 끝에 위치한 진도에서 </a:t>
            </a:r>
            <a:r>
              <a:rPr lang="ko-KR" altLang="en-US" sz="1000" dirty="0" err="1">
                <a:solidFill>
                  <a:schemeClr val="tx1"/>
                </a:solidFill>
                <a:latin typeface="LG PC" panose="02030504000101010101" pitchFamily="18" charset="-127"/>
                <a:ea typeface="LG PC" panose="02030504000101010101" pitchFamily="18" charset="-127"/>
              </a:rPr>
              <a:t>수천년</a:t>
            </a:r>
            <a:r>
              <a:rPr lang="ko-KR" altLang="en-US" sz="1000" dirty="0">
                <a:solidFill>
                  <a:schemeClr val="tx1"/>
                </a:solidFill>
                <a:latin typeface="LG PC" panose="02030504000101010101" pitchFamily="18" charset="-127"/>
                <a:ea typeface="LG PC" panose="02030504000101010101" pitchFamily="18" charset="-127"/>
              </a:rPr>
              <a:t> 전부터 살아왔다는 사실을 인정하고 있다</a:t>
            </a:r>
            <a:r>
              <a:rPr lang="en-US" altLang="ko-KR" sz="1000" dirty="0">
                <a:solidFill>
                  <a:schemeClr val="tx1"/>
                </a:solidFill>
                <a:latin typeface="LG PC" panose="02030504000101010101" pitchFamily="18" charset="-127"/>
                <a:ea typeface="LG PC" panose="02030504000101010101" pitchFamily="18" charset="-127"/>
              </a:rPr>
              <a:t>. </a:t>
            </a:r>
            <a:r>
              <a:rPr lang="ko-KR" altLang="en-US" sz="1000" dirty="0">
                <a:solidFill>
                  <a:schemeClr val="tx1"/>
                </a:solidFill>
                <a:latin typeface="LG PC" panose="02030504000101010101" pitchFamily="18" charset="-127"/>
                <a:ea typeface="LG PC" panose="02030504000101010101" pitchFamily="18" charset="-127"/>
              </a:rPr>
              <a:t>고대부터 존재한 </a:t>
            </a:r>
            <a:r>
              <a:rPr lang="ko-KR" altLang="en-US" sz="1000" dirty="0" err="1">
                <a:solidFill>
                  <a:schemeClr val="tx1"/>
                </a:solidFill>
                <a:latin typeface="LG PC" panose="02030504000101010101" pitchFamily="18" charset="-127"/>
                <a:ea typeface="LG PC" panose="02030504000101010101" pitchFamily="18" charset="-127"/>
              </a:rPr>
              <a:t>진도견의</a:t>
            </a:r>
            <a:r>
              <a:rPr lang="ko-KR" altLang="en-US" sz="1000" dirty="0">
                <a:solidFill>
                  <a:schemeClr val="tx1"/>
                </a:solidFill>
                <a:latin typeface="LG PC" panose="02030504000101010101" pitchFamily="18" charset="-127"/>
                <a:ea typeface="LG PC" panose="02030504000101010101" pitchFamily="18" charset="-127"/>
              </a:rPr>
              <a:t> 유래는 다양한 설이 있으나</a:t>
            </a:r>
            <a:r>
              <a:rPr lang="en-US" altLang="ko-KR" sz="1000" dirty="0">
                <a:solidFill>
                  <a:schemeClr val="tx1"/>
                </a:solidFill>
                <a:latin typeface="LG PC" panose="02030504000101010101" pitchFamily="18" charset="-127"/>
                <a:ea typeface="LG PC" panose="02030504000101010101" pitchFamily="18" charset="-127"/>
              </a:rPr>
              <a:t>, </a:t>
            </a:r>
            <a:r>
              <a:rPr lang="ko-KR" altLang="en-US" sz="1000" dirty="0">
                <a:solidFill>
                  <a:schemeClr val="tx1"/>
                </a:solidFill>
                <a:latin typeface="LG PC" panose="02030504000101010101" pitchFamily="18" charset="-127"/>
                <a:ea typeface="LG PC" panose="02030504000101010101" pitchFamily="18" charset="-127"/>
              </a:rPr>
              <a:t>한국의 </a:t>
            </a:r>
            <a:r>
              <a:rPr lang="ko-KR" altLang="en-US" sz="1000" dirty="0" err="1">
                <a:solidFill>
                  <a:schemeClr val="tx1"/>
                </a:solidFill>
                <a:latin typeface="LG PC" panose="02030504000101010101" pitchFamily="18" charset="-127"/>
                <a:ea typeface="LG PC" panose="02030504000101010101" pitchFamily="18" charset="-127"/>
              </a:rPr>
              <a:t>토착견이며</a:t>
            </a:r>
            <a:r>
              <a:rPr lang="ko-KR" altLang="en-US" sz="1000" dirty="0">
                <a:solidFill>
                  <a:schemeClr val="tx1"/>
                </a:solidFill>
                <a:latin typeface="LG PC" panose="02030504000101010101" pitchFamily="18" charset="-127"/>
                <a:ea typeface="LG PC" panose="02030504000101010101" pitchFamily="18" charset="-127"/>
              </a:rPr>
              <a:t> </a:t>
            </a:r>
            <a:r>
              <a:rPr lang="ko-KR" altLang="en-US" sz="1000" dirty="0" err="1">
                <a:solidFill>
                  <a:schemeClr val="tx1"/>
                </a:solidFill>
                <a:latin typeface="LG PC" panose="02030504000101010101" pitchFamily="18" charset="-127"/>
                <a:ea typeface="LG PC" panose="02030504000101010101" pitchFamily="18" charset="-127"/>
              </a:rPr>
              <a:t>ㅌ진도의</a:t>
            </a:r>
            <a:r>
              <a:rPr lang="ko-KR" altLang="en-US" sz="1000" dirty="0">
                <a:solidFill>
                  <a:schemeClr val="tx1"/>
                </a:solidFill>
                <a:latin typeface="LG PC" panose="02030504000101010101" pitchFamily="18" charset="-127"/>
                <a:ea typeface="LG PC" panose="02030504000101010101" pitchFamily="18" charset="-127"/>
              </a:rPr>
              <a:t> 지리적 특징</a:t>
            </a:r>
            <a:r>
              <a:rPr lang="en-US" altLang="ko-KR" sz="1000" dirty="0">
                <a:solidFill>
                  <a:schemeClr val="tx1"/>
                </a:solidFill>
                <a:latin typeface="LG PC" panose="02030504000101010101" pitchFamily="18" charset="-127"/>
                <a:ea typeface="LG PC" panose="02030504000101010101" pitchFamily="18" charset="-127"/>
              </a:rPr>
              <a:t>, </a:t>
            </a:r>
            <a:r>
              <a:rPr lang="ko-KR" altLang="en-US" sz="1000" dirty="0">
                <a:solidFill>
                  <a:schemeClr val="tx1"/>
                </a:solidFill>
                <a:latin typeface="LG PC" panose="02030504000101010101" pitchFamily="18" charset="-127"/>
                <a:ea typeface="LG PC" panose="02030504000101010101" pitchFamily="18" charset="-127"/>
              </a:rPr>
              <a:t>섬에서 육지를 오가는 </a:t>
            </a:r>
            <a:r>
              <a:rPr lang="ko-KR" altLang="en-US" sz="1000" dirty="0" err="1">
                <a:solidFill>
                  <a:schemeClr val="tx1"/>
                </a:solidFill>
                <a:latin typeface="LG PC" panose="02030504000101010101" pitchFamily="18" charset="-127"/>
                <a:ea typeface="LG PC" panose="02030504000101010101" pitchFamily="18" charset="-127"/>
              </a:rPr>
              <a:t>교ㅇ통이</a:t>
            </a:r>
            <a:r>
              <a:rPr lang="ko-KR" altLang="en-US" sz="1000" dirty="0">
                <a:solidFill>
                  <a:schemeClr val="tx1"/>
                </a:solidFill>
                <a:latin typeface="LG PC" panose="02030504000101010101" pitchFamily="18" charset="-127"/>
                <a:ea typeface="LG PC" panose="02030504000101010101" pitchFamily="18" charset="-127"/>
              </a:rPr>
              <a:t> 불편하여 </a:t>
            </a:r>
            <a:r>
              <a:rPr lang="ko-KR" altLang="en-US" sz="1000" dirty="0" err="1">
                <a:solidFill>
                  <a:schemeClr val="tx1"/>
                </a:solidFill>
                <a:latin typeface="LG PC" panose="02030504000101010101" pitchFamily="18" charset="-127"/>
                <a:ea typeface="LG PC" panose="02030504000101010101" pitchFamily="18" charset="-127"/>
              </a:rPr>
              <a:t>진도견의</a:t>
            </a:r>
            <a:r>
              <a:rPr lang="ko-KR" altLang="en-US" sz="1000" dirty="0">
                <a:solidFill>
                  <a:schemeClr val="tx1"/>
                </a:solidFill>
                <a:latin typeface="LG PC" panose="02030504000101010101" pitchFamily="18" charset="-127"/>
                <a:ea typeface="LG PC" panose="02030504000101010101" pitchFamily="18" charset="-127"/>
              </a:rPr>
              <a:t> 품종이 잘 보전되어 왔을 것으로 받아들여 지고 있다</a:t>
            </a:r>
            <a:r>
              <a:rPr lang="en-US" altLang="ko-KR" sz="1000" dirty="0">
                <a:solidFill>
                  <a:schemeClr val="tx1"/>
                </a:solidFill>
                <a:latin typeface="LG PC" panose="02030504000101010101" pitchFamily="18" charset="-127"/>
                <a:ea typeface="LG PC" panose="02030504000101010101" pitchFamily="18" charset="-127"/>
              </a:rPr>
              <a:t>.  </a:t>
            </a:r>
            <a:r>
              <a:rPr lang="ko-KR" altLang="en-US" sz="1000" dirty="0">
                <a:solidFill>
                  <a:schemeClr val="tx1"/>
                </a:solidFill>
                <a:latin typeface="LG PC" panose="02030504000101010101" pitchFamily="18" charset="-127"/>
                <a:ea typeface="LG PC" panose="02030504000101010101" pitchFamily="18" charset="-127"/>
              </a:rPr>
              <a:t>한국에서는 </a:t>
            </a:r>
            <a:r>
              <a:rPr lang="en-US" altLang="ko-KR" sz="1000" dirty="0">
                <a:solidFill>
                  <a:schemeClr val="tx1"/>
                </a:solidFill>
                <a:latin typeface="LG PC" panose="02030504000101010101" pitchFamily="18" charset="-127"/>
                <a:ea typeface="LG PC" panose="02030504000101010101" pitchFamily="18" charset="-127"/>
              </a:rPr>
              <a:t>‘</a:t>
            </a:r>
            <a:r>
              <a:rPr lang="ko-KR" altLang="en-US" sz="1000" dirty="0">
                <a:solidFill>
                  <a:schemeClr val="tx1"/>
                </a:solidFill>
                <a:latin typeface="LG PC" panose="02030504000101010101" pitchFamily="18" charset="-127"/>
                <a:ea typeface="LG PC" panose="02030504000101010101" pitchFamily="18" charset="-127"/>
              </a:rPr>
              <a:t>개</a:t>
            </a:r>
            <a:r>
              <a:rPr lang="en-US" altLang="ko-KR" sz="1000" dirty="0">
                <a:solidFill>
                  <a:schemeClr val="tx1"/>
                </a:solidFill>
                <a:latin typeface="LG PC" panose="02030504000101010101" pitchFamily="18" charset="-127"/>
                <a:ea typeface="LG PC" panose="02030504000101010101" pitchFamily="18" charset="-127"/>
              </a:rPr>
              <a:t>’ </a:t>
            </a:r>
            <a:r>
              <a:rPr lang="ko-KR" altLang="en-US" sz="1000" dirty="0">
                <a:solidFill>
                  <a:schemeClr val="tx1"/>
                </a:solidFill>
                <a:latin typeface="LG PC" panose="02030504000101010101" pitchFamily="18" charset="-127"/>
                <a:ea typeface="LG PC" panose="02030504000101010101" pitchFamily="18" charset="-127"/>
              </a:rPr>
              <a:t>또는 개를 의미하는 한자 </a:t>
            </a:r>
            <a:r>
              <a:rPr lang="en-US" altLang="ko-KR" sz="1000" dirty="0">
                <a:solidFill>
                  <a:schemeClr val="tx1"/>
                </a:solidFill>
                <a:latin typeface="LG PC" panose="02030504000101010101" pitchFamily="18" charset="-127"/>
                <a:ea typeface="LG PC" panose="02030504000101010101" pitchFamily="18" charset="-127"/>
              </a:rPr>
              <a:t>‘</a:t>
            </a:r>
            <a:r>
              <a:rPr lang="ko-KR" altLang="en-US" sz="1000" dirty="0">
                <a:solidFill>
                  <a:schemeClr val="tx1"/>
                </a:solidFill>
                <a:latin typeface="LG PC" panose="02030504000101010101" pitchFamily="18" charset="-127"/>
                <a:ea typeface="LG PC" panose="02030504000101010101" pitchFamily="18" charset="-127"/>
              </a:rPr>
              <a:t>견</a:t>
            </a:r>
            <a:r>
              <a:rPr lang="en-US" altLang="ko-KR" sz="1000" dirty="0">
                <a:solidFill>
                  <a:schemeClr val="tx1"/>
                </a:solidFill>
                <a:latin typeface="LG PC" panose="02030504000101010101" pitchFamily="18" charset="-127"/>
                <a:ea typeface="LG PC" panose="02030504000101010101" pitchFamily="18" charset="-127"/>
              </a:rPr>
              <a:t>’</a:t>
            </a:r>
            <a:r>
              <a:rPr lang="ko-KR" altLang="en-US" sz="1000" dirty="0">
                <a:solidFill>
                  <a:schemeClr val="tx1"/>
                </a:solidFill>
                <a:latin typeface="LG PC" panose="02030504000101010101" pitchFamily="18" charset="-127"/>
                <a:ea typeface="LG PC" panose="02030504000101010101" pitchFamily="18" charset="-127"/>
              </a:rPr>
              <a:t>자를 붙여 진돗개나 진도견으로 부른다</a:t>
            </a:r>
            <a:r>
              <a:rPr lang="en-US" altLang="ko-KR" sz="1000" dirty="0">
                <a:solidFill>
                  <a:schemeClr val="tx1"/>
                </a:solidFill>
                <a:latin typeface="LG PC" panose="02030504000101010101" pitchFamily="18" charset="-127"/>
                <a:ea typeface="LG PC" panose="02030504000101010101" pitchFamily="18" charset="-127"/>
              </a:rPr>
              <a:t>. </a:t>
            </a:r>
          </a:p>
          <a:p>
            <a:pPr algn="just"/>
            <a:r>
              <a:rPr lang="en-US" altLang="ko-KR" sz="900" i="1" dirty="0">
                <a:solidFill>
                  <a:srgbClr val="00B050"/>
                </a:solidFill>
                <a:latin typeface="LG PC" panose="02030504000101010101" pitchFamily="18" charset="-127"/>
                <a:ea typeface="LG PC" panose="02030504000101010101" pitchFamily="18" charset="-127"/>
              </a:rPr>
              <a:t>There is no documented record of the origin of Jindo dogs, but many researchers admit that they have lived in Jindo, located in the southwestern tip of Korea, for thousands of years. Although are various theories about the origins of Jindo dogs that have existed since ancient times, it is accepted that the breed of Jindo dogs in a Korean indigenous breed that has been well preserved due to the geographical features of Jindo and the inconvenient communication between the islands and the land.</a:t>
            </a:r>
          </a:p>
          <a:p>
            <a:pPr algn="just"/>
            <a:r>
              <a:rPr lang="en-US" altLang="ko-KR" sz="900" i="1" dirty="0">
                <a:solidFill>
                  <a:srgbClr val="00B050"/>
                </a:solidFill>
                <a:latin typeface="LG PC" panose="02030504000101010101" pitchFamily="18" charset="-127"/>
                <a:ea typeface="LG PC" panose="02030504000101010101" pitchFamily="18" charset="-127"/>
              </a:rPr>
              <a:t>In Korea, it is called </a:t>
            </a:r>
            <a:r>
              <a:rPr lang="en-US" altLang="ko-KR" sz="900" i="1" dirty="0" err="1">
                <a:solidFill>
                  <a:srgbClr val="00B050"/>
                </a:solidFill>
                <a:latin typeface="LG PC" panose="02030504000101010101" pitchFamily="18" charset="-127"/>
                <a:ea typeface="LG PC" panose="02030504000101010101" pitchFamily="18" charset="-127"/>
              </a:rPr>
              <a:t>Jindotgae</a:t>
            </a:r>
            <a:r>
              <a:rPr lang="en-US" altLang="ko-KR" sz="900" i="1" dirty="0">
                <a:solidFill>
                  <a:srgbClr val="00B050"/>
                </a:solidFill>
                <a:latin typeface="LG PC" panose="02030504000101010101" pitchFamily="18" charset="-127"/>
                <a:ea typeface="LG PC" panose="02030504000101010101" pitchFamily="18" charset="-127"/>
              </a:rPr>
              <a:t> or </a:t>
            </a:r>
            <a:r>
              <a:rPr lang="en-US" altLang="ko-KR" sz="900" i="1" dirty="0" err="1">
                <a:solidFill>
                  <a:srgbClr val="00B050"/>
                </a:solidFill>
                <a:latin typeface="LG PC" panose="02030504000101010101" pitchFamily="18" charset="-127"/>
                <a:ea typeface="LG PC" panose="02030504000101010101" pitchFamily="18" charset="-127"/>
              </a:rPr>
              <a:t>Jindogyeon</a:t>
            </a:r>
            <a:r>
              <a:rPr lang="en-US" altLang="ko-KR" sz="900" i="1" dirty="0">
                <a:solidFill>
                  <a:srgbClr val="00B050"/>
                </a:solidFill>
                <a:latin typeface="LG PC" panose="02030504000101010101" pitchFamily="18" charset="-127"/>
                <a:ea typeface="LG PC" panose="02030504000101010101" pitchFamily="18" charset="-127"/>
              </a:rPr>
              <a:t> with the Chinese character “</a:t>
            </a:r>
            <a:r>
              <a:rPr lang="en-US" altLang="ko-KR" sz="900" i="1" dirty="0" err="1">
                <a:solidFill>
                  <a:srgbClr val="00B050"/>
                </a:solidFill>
                <a:latin typeface="LG PC" panose="02030504000101010101" pitchFamily="18" charset="-127"/>
                <a:ea typeface="LG PC" panose="02030504000101010101" pitchFamily="18" charset="-127"/>
              </a:rPr>
              <a:t>gyeon</a:t>
            </a:r>
            <a:r>
              <a:rPr lang="en-US" altLang="ko-KR" sz="900" i="1" dirty="0">
                <a:solidFill>
                  <a:srgbClr val="00B050"/>
                </a:solidFill>
                <a:latin typeface="LG PC" panose="02030504000101010101" pitchFamily="18" charset="-127"/>
                <a:ea typeface="LG PC" panose="02030504000101010101" pitchFamily="18" charset="-127"/>
              </a:rPr>
              <a:t>”, which means “dog”.</a:t>
            </a:r>
            <a:endParaRPr lang="ko-KR" altLang="en-US" sz="900" dirty="0">
              <a:solidFill>
                <a:schemeClr val="tx1"/>
              </a:solidFill>
              <a:latin typeface="LG PC" panose="02030504000101010101" pitchFamily="18" charset="-127"/>
              <a:ea typeface="LG PC" panose="02030504000101010101" pitchFamily="18" charset="-127"/>
            </a:endParaRPr>
          </a:p>
        </p:txBody>
      </p:sp>
      <p:pic>
        <p:nvPicPr>
          <p:cNvPr id="12" name="_x627424016" descr="EMB000018d01c0f"/>
          <p:cNvPicPr>
            <a:picLocks noChangeAspect="1" noChangeArrowheads="1"/>
          </p:cNvPicPr>
          <p:nvPr/>
        </p:nvPicPr>
        <p:blipFill rotWithShape="1">
          <a:blip r:embed="rId2"/>
          <a:srcRect l="21462" r="27446"/>
          <a:stretch/>
        </p:blipFill>
        <p:spPr bwMode="auto">
          <a:xfrm>
            <a:off x="5220072" y="2283718"/>
            <a:ext cx="3347231" cy="2350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모서리가 둥근 직사각형 7"/>
          <p:cNvSpPr/>
          <p:nvPr/>
        </p:nvSpPr>
        <p:spPr>
          <a:xfrm>
            <a:off x="395536" y="2283718"/>
            <a:ext cx="4752528" cy="2592288"/>
          </a:xfrm>
          <a:prstGeom prst="roundRect">
            <a:avLst>
              <a:gd name="adj" fmla="val 1053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kumimoji="1" lang="ko-KR" altLang="en-US" sz="1000" dirty="0" err="1">
                <a:solidFill>
                  <a:srgbClr val="000000"/>
                </a:solidFill>
                <a:latin typeface="LG PC" panose="02030504000101010101" pitchFamily="18" charset="-127"/>
                <a:ea typeface="LG PC" panose="02030504000101010101" pitchFamily="18" charset="-127"/>
                <a:cs typeface="굴림" pitchFamily="50" charset="-127"/>
              </a:rPr>
              <a:t>진도견은</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 여러 가지의 우수한 특성을 지니고 있다</a:t>
            </a:r>
            <a:r>
              <a:rPr kumimoji="1" lang="en-US" altLang="ko-KR" sz="10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일제 강점기인 </a:t>
            </a:r>
            <a:r>
              <a:rPr kumimoji="1" lang="en-US" altLang="ko-KR" sz="1000" dirty="0">
                <a:solidFill>
                  <a:srgbClr val="000000"/>
                </a:solidFill>
                <a:latin typeface="LG PC" panose="02030504000101010101" pitchFamily="18" charset="-127"/>
                <a:ea typeface="LG PC" panose="02030504000101010101" pitchFamily="18" charset="-127"/>
                <a:cs typeface="굴림" pitchFamily="50" charset="-127"/>
              </a:rPr>
              <a:t>1938</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년 조선 보물 고적 명승으로 지정되어 보호를 </a:t>
            </a:r>
            <a:r>
              <a:rPr kumimoji="1" lang="ko-KR" altLang="en-US" sz="1000" dirty="0" err="1">
                <a:solidFill>
                  <a:srgbClr val="000000"/>
                </a:solidFill>
                <a:latin typeface="LG PC" panose="02030504000101010101" pitchFamily="18" charset="-127"/>
                <a:ea typeface="LG PC" panose="02030504000101010101" pitchFamily="18" charset="-127"/>
                <a:cs typeface="굴림" pitchFamily="50" charset="-127"/>
              </a:rPr>
              <a:t>받ㅎ았으며</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 </a:t>
            </a:r>
            <a:r>
              <a:rPr kumimoji="1" lang="en-US" altLang="ko-KR" sz="1000" dirty="0">
                <a:solidFill>
                  <a:srgbClr val="000000"/>
                </a:solidFill>
                <a:latin typeface="LG PC" panose="02030504000101010101" pitchFamily="18" charset="-127"/>
                <a:ea typeface="LG PC" panose="02030504000101010101" pitchFamily="18" charset="-127"/>
                <a:cs typeface="굴림" pitchFamily="50" charset="-127"/>
              </a:rPr>
              <a:t>1962</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년 문화재 보호법에 의하여 다시 천연기념물로 지정되어 오늘까지 대한민국의 대표 </a:t>
            </a:r>
            <a:r>
              <a:rPr kumimoji="1" lang="ko-KR" altLang="en-US" sz="1000" dirty="0" err="1">
                <a:solidFill>
                  <a:srgbClr val="000000"/>
                </a:solidFill>
                <a:latin typeface="LG PC" panose="02030504000101010101" pitchFamily="18" charset="-127"/>
                <a:ea typeface="LG PC" panose="02030504000101010101" pitchFamily="18" charset="-127"/>
                <a:cs typeface="굴림" pitchFamily="50" charset="-127"/>
              </a:rPr>
              <a:t>견종으로</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 소개되고 있다</a:t>
            </a:r>
            <a:r>
              <a:rPr kumimoji="1" lang="en-US" altLang="ko-KR" sz="10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일본의 모리 교수는 그의 서적에서 </a:t>
            </a:r>
            <a:r>
              <a:rPr kumimoji="1" lang="ko-KR" altLang="en-US" sz="1000" dirty="0" err="1">
                <a:solidFill>
                  <a:srgbClr val="000000"/>
                </a:solidFill>
                <a:latin typeface="LG PC" panose="02030504000101010101" pitchFamily="18" charset="-127"/>
                <a:ea typeface="LG PC" panose="02030504000101010101" pitchFamily="18" charset="-127"/>
                <a:cs typeface="굴림" pitchFamily="50" charset="-127"/>
              </a:rPr>
              <a:t>진도견의</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 기원을 오래 전 석기 시대의 사람이 기르던 개가 후대까지 전해 내려와 </a:t>
            </a:r>
            <a:r>
              <a:rPr kumimoji="1" lang="ko-KR" altLang="en-US" sz="1000" dirty="0" err="1">
                <a:solidFill>
                  <a:srgbClr val="000000"/>
                </a:solidFill>
                <a:latin typeface="LG PC" panose="02030504000101010101" pitchFamily="18" charset="-127"/>
                <a:ea typeface="LG PC" panose="02030504000101010101" pitchFamily="18" charset="-127"/>
                <a:cs typeface="굴림" pitchFamily="50" charset="-127"/>
              </a:rPr>
              <a:t>토착견이</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 되었음을 기술하고 있다</a:t>
            </a:r>
            <a:r>
              <a:rPr kumimoji="1" lang="en-US" altLang="ko-KR" sz="10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ko-KR" sz="1000" dirty="0">
                <a:solidFill>
                  <a:srgbClr val="000000"/>
                </a:solidFill>
                <a:latin typeface="LG PC" panose="02030504000101010101" pitchFamily="18" charset="-127"/>
                <a:ea typeface="LG PC" panose="02030504000101010101" pitchFamily="18" charset="-127"/>
                <a:cs typeface="굴림" pitchFamily="50" charset="-127"/>
              </a:rPr>
              <a:t> </a:t>
            </a:r>
            <a:r>
              <a:rPr kumimoji="1" lang="en-US" altLang="ko-KR" sz="1000" dirty="0">
                <a:solidFill>
                  <a:srgbClr val="000000"/>
                </a:solidFill>
                <a:latin typeface="LG PC" panose="02030504000101010101" pitchFamily="18" charset="-127"/>
                <a:ea typeface="LG PC" panose="02030504000101010101" pitchFamily="18" charset="-127"/>
                <a:cs typeface="굴림" pitchFamily="50" charset="-127"/>
              </a:rPr>
              <a:t>1970</a:t>
            </a:r>
            <a:r>
              <a:rPr kumimoji="1" lang="ko-KR" altLang="en-US" sz="1000" dirty="0">
                <a:solidFill>
                  <a:srgbClr val="000000"/>
                </a:solidFill>
                <a:latin typeface="LG PC" panose="02030504000101010101" pitchFamily="18" charset="-127"/>
                <a:ea typeface="LG PC" panose="02030504000101010101" pitchFamily="18" charset="-127"/>
                <a:cs typeface="굴림" pitchFamily="50" charset="-127"/>
              </a:rPr>
              <a:t>년대에는 진도의 현지에서 구전되어 오는 이야기로 미루어 보아 중국의 송나라 개나 몽고견이 진도개의 선조일 것이라고 주장하고 있는 설도 있으나 그 동안 수집된 문헌과 과학적인 연구의 결과를 보아 ‘진도개’가 우리나라 고유의 토종개로 현재까지 ㅇ인정 받고 있다</a:t>
            </a:r>
            <a:r>
              <a:rPr kumimoji="1" lang="en-US" altLang="ko-KR" sz="1000" dirty="0">
                <a:solidFill>
                  <a:srgbClr val="000000"/>
                </a:solidFill>
                <a:latin typeface="LG PC" panose="02030504000101010101" pitchFamily="18" charset="-127"/>
                <a:ea typeface="LG PC" panose="02030504000101010101" pitchFamily="18" charset="-127"/>
                <a:cs typeface="굴림" pitchFamily="50" charset="-127"/>
              </a:rPr>
              <a:t>. </a:t>
            </a:r>
          </a:p>
          <a:p>
            <a:pPr lvl="0" algn="just" fontAlgn="base">
              <a:spcBef>
                <a:spcPct val="0"/>
              </a:spcBef>
              <a:spcAft>
                <a:spcPct val="0"/>
              </a:spcAft>
            </a:pPr>
            <a:r>
              <a:rPr kumimoji="1" lang="en-US" altLang="ko-KR" sz="1000" i="1" dirty="0">
                <a:solidFill>
                  <a:srgbClr val="00B050"/>
                </a:solidFill>
                <a:latin typeface="LG PC" panose="02030504000101010101" pitchFamily="18" charset="-127"/>
                <a:ea typeface="LG PC" panose="02030504000101010101" pitchFamily="18" charset="-127"/>
                <a:cs typeface="굴림" pitchFamily="50" charset="-127"/>
              </a:rPr>
              <a:t>The Jindo dog has several excellent properties. In 1938, during the Japanese colonial rule, it was designated as a natural treasure trove of Joseon, and was designated as a natural monument again by the Cultural Heritage Protection Act in 1962, and has been introduced as a representative breed of Korea to this day. In his book, Professor Mori of Japan describes the origin of Jindo dogs as a dog that was raised by people of the Stone Age long ago, and has been passed down to the later generations and has become an indigenous dog. In the 1970s, it is argued that Chinese Song Dynasty dogs and Mongolian dogs were the ancestors of Jindo dogs, considering the stories that were handed down in Jindo. It is recognized as a native dog until now.  </a:t>
            </a:r>
          </a:p>
        </p:txBody>
      </p:sp>
      <p:sp>
        <p:nvSpPr>
          <p:cNvPr id="9" name="오각형 8"/>
          <p:cNvSpPr/>
          <p:nvPr/>
        </p:nvSpPr>
        <p:spPr>
          <a:xfrm>
            <a:off x="584688" y="843558"/>
            <a:ext cx="1774966" cy="400110"/>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역사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history</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Tree>
    <p:extLst>
      <p:ext uri="{BB962C8B-B14F-4D97-AF65-F5344CB8AC3E}">
        <p14:creationId xmlns:p14="http://schemas.microsoft.com/office/powerpoint/2010/main" val="390566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689104"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err="1">
                <a:solidFill>
                  <a:srgbClr val="003399"/>
                </a:solidFill>
                <a:latin typeface="Tmon몬소리 Black" panose="02000A03000000000000" pitchFamily="2" charset="-127"/>
                <a:ea typeface="Tmon몬소리 Black" panose="02000A03000000000000" pitchFamily="2" charset="-127"/>
              </a:rPr>
              <a:t>진도견</a:t>
            </a:r>
            <a:r>
              <a:rPr lang="ko-KR" altLang="en-US" sz="2000" dirty="0">
                <a:solidFill>
                  <a:srgbClr val="003399"/>
                </a:solidFill>
                <a:latin typeface="Tmon몬소리 Black" panose="02000A03000000000000" pitchFamily="2" charset="-127"/>
                <a:ea typeface="Tmon몬소리 Black" panose="02000A03000000000000" pitchFamily="2" charset="-127"/>
              </a:rPr>
              <a:t>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진도견의 품성</a:t>
            </a:r>
            <a:r>
              <a:rPr lang="ko-KR" altLang="en-US" sz="2000" dirty="0">
                <a:solidFill>
                  <a:srgbClr val="003399"/>
                </a:solidFill>
                <a:latin typeface="Tmon몬소리 Black" panose="02000A03000000000000" pitchFamily="2" charset="-127"/>
                <a:ea typeface="Tmon몬소리 Black" panose="02000A03000000000000" pitchFamily="2" charset="-127"/>
              </a:rPr>
              <a:t> </a:t>
            </a:r>
            <a:r>
              <a:rPr lang="en-US" altLang="ko-KR" sz="1000" i="1" dirty="0">
                <a:solidFill>
                  <a:srgbClr val="00B050"/>
                </a:solidFill>
                <a:latin typeface="Tmon몬소리 Black" panose="02000A03000000000000" pitchFamily="2" charset="-127"/>
                <a:ea typeface="Tmon몬소리 Black" panose="02000A03000000000000" pitchFamily="2" charset="-127"/>
              </a:rPr>
              <a:t>Character of Jindo dog</a:t>
            </a:r>
          </a:p>
        </p:txBody>
      </p:sp>
      <p:sp>
        <p:nvSpPr>
          <p:cNvPr id="8" name="오각형 7"/>
          <p:cNvSpPr/>
          <p:nvPr/>
        </p:nvSpPr>
        <p:spPr>
          <a:xfrm>
            <a:off x="785785" y="987574"/>
            <a:ext cx="1774966" cy="400110"/>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품성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character</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9" name="모서리가 둥근 직사각형 8"/>
          <p:cNvSpPr/>
          <p:nvPr/>
        </p:nvSpPr>
        <p:spPr>
          <a:xfrm>
            <a:off x="2843806" y="822440"/>
            <a:ext cx="5040561" cy="1321656"/>
          </a:xfrm>
          <a:prstGeom prst="roundRect">
            <a:avLst>
              <a:gd name="adj" fmla="val 16758"/>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ko-KR" altLang="ko-KR" sz="1100" dirty="0" err="1">
                <a:solidFill>
                  <a:srgbClr val="000000"/>
                </a:solidFill>
                <a:latin typeface="LG PC" panose="02030504000101010101" pitchFamily="18" charset="-127"/>
                <a:ea typeface="LG PC" panose="02030504000101010101" pitchFamily="18" charset="-127"/>
                <a:cs typeface="굴림" pitchFamily="50" charset="-127"/>
              </a:rPr>
              <a:t>진도개는</a:t>
            </a:r>
            <a:r>
              <a:rPr kumimoji="1" lang="ko-KR" altLang="ko-KR" sz="1100" dirty="0">
                <a:solidFill>
                  <a:srgbClr val="000000"/>
                </a:solidFill>
                <a:latin typeface="LG PC" panose="02030504000101010101" pitchFamily="18" charset="-127"/>
                <a:ea typeface="LG PC" panose="02030504000101010101" pitchFamily="18" charset="-127"/>
                <a:cs typeface="굴림" pitchFamily="50" charset="-127"/>
              </a:rPr>
              <a:t> 주인에 대한 충성심</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귀가본능</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err="1">
                <a:solidFill>
                  <a:srgbClr val="000000"/>
                </a:solidFill>
                <a:latin typeface="LG PC" panose="02030504000101010101" pitchFamily="18" charset="-127"/>
                <a:ea typeface="LG PC" panose="02030504000101010101" pitchFamily="18" charset="-127"/>
                <a:cs typeface="굴림" pitchFamily="50" charset="-127"/>
              </a:rPr>
              <a:t>용맹성</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대담성</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결벽성</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수렵본능</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err="1">
                <a:solidFill>
                  <a:srgbClr val="000000"/>
                </a:solidFill>
                <a:latin typeface="LG PC" panose="02030504000101010101" pitchFamily="18" charset="-127"/>
                <a:ea typeface="LG PC" panose="02030504000101010101" pitchFamily="18" charset="-127"/>
                <a:cs typeface="굴림" pitchFamily="50" charset="-127"/>
              </a:rPr>
              <a:t>경계성</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비유혹성 등의 우수한 품성을 지니고 있어 많은 사람들로부터 사랑을 받고 있으며</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이로 인하여 우리나라의 대표적인 </a:t>
            </a:r>
            <a:r>
              <a:rPr kumimoji="1" lang="ko-KR" altLang="en-US" sz="1100" dirty="0" err="1">
                <a:solidFill>
                  <a:srgbClr val="000000"/>
                </a:solidFill>
                <a:latin typeface="LG PC" panose="02030504000101010101" pitchFamily="18" charset="-127"/>
                <a:ea typeface="LG PC" panose="02030504000101010101" pitchFamily="18" charset="-127"/>
                <a:cs typeface="굴림" pitchFamily="50" charset="-127"/>
              </a:rPr>
              <a:t>국견이자</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 명실상부한 세계적인 명견이 되었다</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err="1">
                <a:solidFill>
                  <a:srgbClr val="000000"/>
                </a:solidFill>
                <a:latin typeface="LG PC" panose="02030504000101010101" pitchFamily="18" charset="-127"/>
                <a:ea typeface="LG PC" panose="02030504000101010101" pitchFamily="18" charset="-127"/>
                <a:cs typeface="굴림" pitchFamily="50" charset="-127"/>
              </a:rPr>
              <a:t>진도견의</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 우수한 품성은 다음과 같다</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p>
          <a:p>
            <a:pPr lvl="0" fontAlgn="base">
              <a:spcBef>
                <a:spcPct val="0"/>
              </a:spcBef>
              <a:spcAft>
                <a:spcPct val="0"/>
              </a:spcAft>
            </a:pP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Jindo dogs are loved by many people for their excellent qualities such as loyalty to their owners, instinct to return home, courage, boldness, determination, hunting instinct, vigilance, and non-seduction.  The superior character of Jindo dogs is as follows.  </a:t>
            </a:r>
          </a:p>
          <a:p>
            <a:pPr lvl="0" fontAlgn="base">
              <a:spcBef>
                <a:spcPct val="0"/>
              </a:spcBef>
              <a:spcAft>
                <a:spcPct val="0"/>
              </a:spcAft>
            </a:pPr>
            <a:endParaRPr kumimoji="1" lang="en-US" altLang="ko-KR" sz="600" dirty="0">
              <a:solidFill>
                <a:schemeClr val="tx1"/>
              </a:solidFill>
              <a:latin typeface="LG PC" panose="02030504000101010101" pitchFamily="18" charset="-127"/>
              <a:ea typeface="LG PC" panose="02030504000101010101" pitchFamily="18" charset="-127"/>
              <a:cs typeface="굴림" pitchFamily="50" charset="-127"/>
            </a:endParaRPr>
          </a:p>
        </p:txBody>
      </p:sp>
      <p:sp>
        <p:nvSpPr>
          <p:cNvPr id="12" name="모서리가 둥근 직사각형 11"/>
          <p:cNvSpPr/>
          <p:nvPr/>
        </p:nvSpPr>
        <p:spPr>
          <a:xfrm>
            <a:off x="2818138" y="2211710"/>
            <a:ext cx="5066230" cy="1321656"/>
          </a:xfrm>
          <a:prstGeom prst="roundRect">
            <a:avLst>
              <a:gd name="adj" fmla="val 16758"/>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latinLnBrk="0" hangingPunct="0">
              <a:spcBef>
                <a:spcPct val="0"/>
              </a:spcBef>
              <a:spcAft>
                <a:spcPct val="0"/>
              </a:spcAft>
            </a:pP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1)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주인에 대한 충성심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loyal to owner</a:t>
            </a:r>
          </a:p>
          <a:p>
            <a:pPr lvl="0" eaLnBrk="0" fontAlgn="base" latinLnBrk="0" hangingPunct="0">
              <a:spcBef>
                <a:spcPct val="0"/>
              </a:spcBef>
              <a:spcAft>
                <a:spcPct val="0"/>
              </a:spcAft>
            </a:pP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2)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불가사의한 정도의 귀가본능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mysterious instinct to return home</a:t>
            </a:r>
          </a:p>
          <a:p>
            <a:pPr lvl="0" eaLnBrk="0" fontAlgn="base" latinLnBrk="0" hangingPunct="0">
              <a:spcBef>
                <a:spcPct val="0"/>
              </a:spcBef>
              <a:spcAft>
                <a:spcPct val="0"/>
              </a:spcAft>
            </a:pP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3)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백절불굴의 수렵본능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indomitable hunting instinct</a:t>
            </a:r>
          </a:p>
          <a:p>
            <a:pPr lvl="0" fontAlgn="base">
              <a:spcBef>
                <a:spcPct val="0"/>
              </a:spcBef>
              <a:spcAft>
                <a:spcPct val="0"/>
              </a:spcAft>
            </a:pP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4)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타인의 유혹에 넘어가지 않는 비유혹성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non-seductiveness that does not fall into the temptation of others</a:t>
            </a:r>
          </a:p>
          <a:p>
            <a:pPr lvl="0" eaLnBrk="0" fontAlgn="base" latinLnBrk="0" hangingPunct="0">
              <a:spcBef>
                <a:spcPct val="0"/>
              </a:spcBef>
              <a:spcAft>
                <a:spcPct val="0"/>
              </a:spcAft>
            </a:pP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5)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깨끗함을 좋아는 결벽성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cleanliness</a:t>
            </a:r>
          </a:p>
          <a:p>
            <a:pPr lvl="0" eaLnBrk="0" fontAlgn="base" latinLnBrk="0" hangingPunct="0">
              <a:spcBef>
                <a:spcPct val="0"/>
              </a:spcBef>
              <a:spcAft>
                <a:spcPct val="0"/>
              </a:spcAft>
            </a:pP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6)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경계성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vigilance</a:t>
            </a:r>
          </a:p>
          <a:p>
            <a:pPr lvl="0" eaLnBrk="0" fontAlgn="base" latinLnBrk="0" hangingPunct="0">
              <a:spcBef>
                <a:spcPct val="0"/>
              </a:spcBef>
              <a:spcAft>
                <a:spcPct val="0"/>
              </a:spcAft>
            </a:pP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7)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용맹성과 대담성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courage and boldness</a:t>
            </a:r>
          </a:p>
        </p:txBody>
      </p:sp>
      <p:sp>
        <p:nvSpPr>
          <p:cNvPr id="13" name="모서리가 둥근 직사각형 12"/>
          <p:cNvSpPr/>
          <p:nvPr/>
        </p:nvSpPr>
        <p:spPr>
          <a:xfrm>
            <a:off x="2843806" y="3600980"/>
            <a:ext cx="5040561" cy="1243088"/>
          </a:xfrm>
          <a:prstGeom prst="roundRect">
            <a:avLst>
              <a:gd name="adj" fmla="val 16758"/>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latinLnBrk="0" hangingPunct="0">
              <a:spcBef>
                <a:spcPct val="0"/>
              </a:spcBef>
              <a:spcAft>
                <a:spcPct val="0"/>
              </a:spcAft>
            </a:pPr>
            <a:r>
              <a:rPr kumimoji="1" lang="ko-KR" altLang="en-US" sz="1100" dirty="0" err="1">
                <a:solidFill>
                  <a:srgbClr val="000000"/>
                </a:solidFill>
                <a:latin typeface="LG PC" panose="02030504000101010101" pitchFamily="18" charset="-127"/>
                <a:ea typeface="LG PC" panose="02030504000101010101" pitchFamily="18" charset="-127"/>
                <a:cs typeface="굴림" pitchFamily="50" charset="-127"/>
              </a:rPr>
              <a:t>진도견은</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 뛰어난 방향감각을 가지고 있다</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한 주인에서 충성하는 타입으로써 주인이 바뀌었을 때 시간이 지남에 따라 새 주인을 받아들이긴 하나</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100" dirty="0">
                <a:solidFill>
                  <a:srgbClr val="000000"/>
                </a:solidFill>
                <a:latin typeface="LG PC" panose="02030504000101010101" pitchFamily="18" charset="-127"/>
                <a:ea typeface="LG PC" panose="02030504000101010101" pitchFamily="18" charset="-127"/>
                <a:cs typeface="굴림" pitchFamily="50" charset="-127"/>
              </a:rPr>
              <a:t>어려서부터 기른 주인을 향한 애착심은 평생 잃지 않는다</a:t>
            </a:r>
            <a:r>
              <a:rPr kumimoji="1" lang="en-US" altLang="ko-KR" sz="1100" dirty="0">
                <a:solidFill>
                  <a:srgbClr val="000000"/>
                </a:solidFill>
                <a:latin typeface="LG PC" panose="02030504000101010101" pitchFamily="18" charset="-127"/>
                <a:ea typeface="LG PC" panose="02030504000101010101" pitchFamily="18" charset="-127"/>
                <a:cs typeface="굴림" pitchFamily="50" charset="-127"/>
              </a:rPr>
              <a:t>. </a:t>
            </a:r>
          </a:p>
          <a:p>
            <a:pPr lvl="0" algn="just" eaLnBrk="0" fontAlgn="base" latinLnBrk="0" hangingPunct="0">
              <a:spcBef>
                <a:spcPct val="0"/>
              </a:spcBef>
              <a:spcAft>
                <a:spcPct val="0"/>
              </a:spcAft>
            </a:pP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Jindo dogs have an excellent sense of direction. As a one-owner dog, when the owner changes, he accepts the new owner over time, but the affection for the owner, raised from an early age, is never lost for life. </a:t>
            </a:r>
          </a:p>
        </p:txBody>
      </p:sp>
      <p:pic>
        <p:nvPicPr>
          <p:cNvPr id="15" name="그림 14" descr="KakaoTalk_20200116_100004409.jpg"/>
          <p:cNvPicPr>
            <a:picLocks noChangeAspect="1"/>
          </p:cNvPicPr>
          <p:nvPr/>
        </p:nvPicPr>
        <p:blipFill>
          <a:blip r:embed="rId3" cstate="print"/>
          <a:stretch>
            <a:fillRect/>
          </a:stretch>
        </p:blipFill>
        <p:spPr>
          <a:xfrm>
            <a:off x="500032" y="1604367"/>
            <a:ext cx="2143142" cy="2924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1231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5478" y="483518"/>
            <a:ext cx="6522940" cy="523220"/>
          </a:xfrm>
          <a:prstGeom prst="rect">
            <a:avLst/>
          </a:prstGeom>
          <a:noFill/>
        </p:spPr>
        <p:txBody>
          <a:bodyPr wrap="none" rtlCol="0">
            <a:spAutoFit/>
          </a:bodyPr>
          <a:lstStyle/>
          <a:p>
            <a:r>
              <a:rPr lang="ko-KR" altLang="en-US" sz="2800" spc="-150" dirty="0">
                <a:solidFill>
                  <a:schemeClr val="bg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제 </a:t>
            </a:r>
            <a:r>
              <a:rPr lang="en-US" altLang="ko-KR" sz="2800" spc="-150" dirty="0">
                <a:solidFill>
                  <a:schemeClr val="bg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2</a:t>
            </a:r>
            <a:r>
              <a:rPr lang="ko-KR" altLang="en-US" sz="2800" spc="-150" dirty="0">
                <a:solidFill>
                  <a:schemeClr val="bg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장</a:t>
            </a:r>
            <a:r>
              <a:rPr lang="en-US" altLang="ko-KR" sz="2800" spc="-150" dirty="0">
                <a:solidFill>
                  <a:schemeClr val="bg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a:t>
            </a:r>
            <a:r>
              <a:rPr lang="en-US" altLang="ko-KR" sz="2800" spc="-150" dirty="0">
                <a:solidFill>
                  <a:srgbClr val="25406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 Korea </a:t>
            </a:r>
            <a:r>
              <a:rPr lang="en-US" altLang="ko-KR" sz="2800" spc="-150" dirty="0" err="1">
                <a:solidFill>
                  <a:srgbClr val="25406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Jindo</a:t>
            </a:r>
            <a:r>
              <a:rPr lang="en-US" altLang="ko-KR" sz="2800" spc="-150" dirty="0">
                <a:solidFill>
                  <a:srgbClr val="25406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 Dog Breed Standard</a:t>
            </a:r>
            <a:endParaRPr lang="ko-KR" altLang="en-US" sz="2800" spc="-150" dirty="0">
              <a:solidFill>
                <a:srgbClr val="C00000"/>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endParaRPr>
          </a:p>
        </p:txBody>
      </p:sp>
      <p:pic>
        <p:nvPicPr>
          <p:cNvPr id="4" name="그림 3" descr="KakaoTalk_20200116_095905323.jpg"/>
          <p:cNvPicPr>
            <a:picLocks noChangeAspect="1"/>
          </p:cNvPicPr>
          <p:nvPr/>
        </p:nvPicPr>
        <p:blipFill>
          <a:blip r:embed="rId3" cstate="print"/>
          <a:stretch>
            <a:fillRect/>
          </a:stretch>
        </p:blipFill>
        <p:spPr>
          <a:xfrm>
            <a:off x="428596" y="1142990"/>
            <a:ext cx="4572034"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530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5" name="오각형 4"/>
          <p:cNvSpPr/>
          <p:nvPr/>
        </p:nvSpPr>
        <p:spPr>
          <a:xfrm>
            <a:off x="827584" y="1514821"/>
            <a:ext cx="1774966" cy="400110"/>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원산지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origin</a:t>
            </a:r>
          </a:p>
        </p:txBody>
      </p:sp>
      <p:sp>
        <p:nvSpPr>
          <p:cNvPr id="8" name="오각형 7"/>
          <p:cNvSpPr/>
          <p:nvPr/>
        </p:nvSpPr>
        <p:spPr>
          <a:xfrm>
            <a:off x="828184" y="2716601"/>
            <a:ext cx="1774966" cy="431213"/>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용도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purpose</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9" name="오각형 8"/>
          <p:cNvSpPr/>
          <p:nvPr/>
        </p:nvSpPr>
        <p:spPr>
          <a:xfrm>
            <a:off x="827584" y="3308498"/>
            <a:ext cx="1774966" cy="573551"/>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0045D0"/>
                </a:solidFill>
                <a:latin typeface="Tmon몬소리 Black" panose="02000A03000000000000" pitchFamily="2" charset="-127"/>
                <a:ea typeface="Tmon몬소리 Black" panose="02000A03000000000000" pitchFamily="2" charset="-127"/>
              </a:rPr>
              <a:t>FCI </a:t>
            </a:r>
            <a:r>
              <a:rPr lang="ko-KR" altLang="en-US" sz="1400" dirty="0">
                <a:solidFill>
                  <a:srgbClr val="0045D0"/>
                </a:solidFill>
                <a:latin typeface="Tmon몬소리 Black" panose="02000A03000000000000" pitchFamily="2" charset="-127"/>
                <a:ea typeface="Tmon몬소리 Black" panose="02000A03000000000000" pitchFamily="2" charset="-127"/>
              </a:rPr>
              <a:t>분류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FCI classification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13" name="모서리가 둥근 직사각형 12"/>
          <p:cNvSpPr/>
          <p:nvPr/>
        </p:nvSpPr>
        <p:spPr>
          <a:xfrm>
            <a:off x="2987824" y="1538672"/>
            <a:ext cx="4842935" cy="353813"/>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1400" dirty="0">
                <a:solidFill>
                  <a:schemeClr val="tx1"/>
                </a:solidFill>
                <a:latin typeface="LG PC" panose="02030504000101010101" pitchFamily="18" charset="-127"/>
                <a:ea typeface="LG PC" panose="02030504000101010101" pitchFamily="18" charset="-127"/>
              </a:rPr>
              <a:t>한국  </a:t>
            </a:r>
            <a:r>
              <a:rPr lang="en-US" altLang="ko-KR" sz="1400" i="1" dirty="0">
                <a:solidFill>
                  <a:srgbClr val="00B050"/>
                </a:solidFill>
                <a:latin typeface="LG PC" panose="02030504000101010101" pitchFamily="18" charset="-127"/>
                <a:ea typeface="LG PC" panose="02030504000101010101" pitchFamily="18" charset="-127"/>
              </a:rPr>
              <a:t>Korea</a:t>
            </a:r>
            <a:endParaRPr lang="ko-KR" altLang="en-US" sz="1400" i="1" dirty="0">
              <a:solidFill>
                <a:srgbClr val="00B050"/>
              </a:solidFill>
              <a:latin typeface="LG PC" panose="02030504000101010101" pitchFamily="18" charset="-127"/>
              <a:ea typeface="LG PC" panose="02030504000101010101" pitchFamily="18" charset="-127"/>
            </a:endParaRPr>
          </a:p>
        </p:txBody>
      </p:sp>
      <p:sp>
        <p:nvSpPr>
          <p:cNvPr id="15" name="모서리가 둥근 직사각형 14"/>
          <p:cNvSpPr/>
          <p:nvPr/>
        </p:nvSpPr>
        <p:spPr>
          <a:xfrm>
            <a:off x="2973823" y="2755300"/>
            <a:ext cx="4842935" cy="353813"/>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ko-KR" altLang="en-US" sz="1400" spc="-100" dirty="0">
                <a:solidFill>
                  <a:schemeClr val="tx1"/>
                </a:solidFill>
                <a:latin typeface="LG PC" panose="02030504000101010101" pitchFamily="18" charset="-127"/>
                <a:ea typeface="LG PC" panose="02030504000101010101" pitchFamily="18" charset="-127"/>
              </a:rPr>
              <a:t>반려견 </a:t>
            </a:r>
            <a:r>
              <a:rPr lang="en-US" altLang="ko-KR" sz="1400" i="1" spc="-100" dirty="0">
                <a:solidFill>
                  <a:srgbClr val="00B050"/>
                </a:solidFill>
                <a:latin typeface="LG PC" panose="02030504000101010101" pitchFamily="18" charset="-127"/>
                <a:ea typeface="LG PC" panose="02030504000101010101" pitchFamily="18" charset="-127"/>
              </a:rPr>
              <a:t>Companion dog</a:t>
            </a:r>
            <a:endParaRPr lang="ko-KR" altLang="en-US" sz="1400" i="1" spc="-100" dirty="0">
              <a:solidFill>
                <a:srgbClr val="00B050"/>
              </a:solidFill>
              <a:latin typeface="LG PC" panose="02030504000101010101" pitchFamily="18" charset="-127"/>
              <a:ea typeface="LG PC" panose="02030504000101010101" pitchFamily="18" charset="-127"/>
            </a:endParaRPr>
          </a:p>
        </p:txBody>
      </p:sp>
      <p:sp>
        <p:nvSpPr>
          <p:cNvPr id="16" name="모서리가 둥근 직사각형 15"/>
          <p:cNvSpPr/>
          <p:nvPr/>
        </p:nvSpPr>
        <p:spPr>
          <a:xfrm>
            <a:off x="2987824" y="3294343"/>
            <a:ext cx="4842935" cy="1149615"/>
          </a:xfrm>
          <a:prstGeom prst="roundRect">
            <a:avLst>
              <a:gd name="adj" fmla="val 896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ko-KR" altLang="en-US" sz="1400" spc="-100" dirty="0">
                <a:solidFill>
                  <a:schemeClr val="tx1"/>
                </a:solidFill>
                <a:latin typeface="LG PC" panose="02030504000101010101" pitchFamily="18" charset="-127"/>
                <a:ea typeface="LG PC" panose="02030504000101010101" pitchFamily="18" charset="-127"/>
              </a:rPr>
              <a:t>그룹 </a:t>
            </a:r>
            <a:r>
              <a:rPr lang="en-US" altLang="ko-KR" sz="1400" spc="-100" dirty="0">
                <a:solidFill>
                  <a:schemeClr val="tx1"/>
                </a:solidFill>
                <a:latin typeface="LG PC" panose="02030504000101010101" pitchFamily="18" charset="-127"/>
                <a:ea typeface="LG PC" panose="02030504000101010101" pitchFamily="18" charset="-127"/>
              </a:rPr>
              <a:t>5 </a:t>
            </a:r>
            <a:r>
              <a:rPr lang="ko-KR" altLang="en-US" sz="1400" spc="-100" dirty="0">
                <a:solidFill>
                  <a:schemeClr val="tx1"/>
                </a:solidFill>
                <a:latin typeface="LG PC" panose="02030504000101010101" pitchFamily="18" charset="-127"/>
                <a:ea typeface="LG PC" panose="02030504000101010101" pitchFamily="18" charset="-127"/>
              </a:rPr>
              <a:t>스피츠 </a:t>
            </a:r>
            <a:r>
              <a:rPr lang="en-US" altLang="ko-KR" sz="1400" spc="-100" dirty="0">
                <a:solidFill>
                  <a:schemeClr val="tx1"/>
                </a:solidFill>
                <a:latin typeface="LG PC" panose="02030504000101010101" pitchFamily="18" charset="-127"/>
                <a:ea typeface="LG PC" panose="02030504000101010101" pitchFamily="18" charset="-127"/>
              </a:rPr>
              <a:t>&amp; </a:t>
            </a:r>
            <a:r>
              <a:rPr lang="ko-KR" altLang="en-US" sz="1400" spc="-100" dirty="0">
                <a:solidFill>
                  <a:schemeClr val="tx1"/>
                </a:solidFill>
                <a:latin typeface="LG PC" panose="02030504000101010101" pitchFamily="18" charset="-127"/>
                <a:ea typeface="LG PC" panose="02030504000101010101" pitchFamily="18" charset="-127"/>
              </a:rPr>
              <a:t>프리미티브  타입  </a:t>
            </a:r>
            <a:r>
              <a:rPr lang="en-US" altLang="ko-KR" sz="1400" i="1" spc="-100" dirty="0">
                <a:solidFill>
                  <a:srgbClr val="00B050"/>
                </a:solidFill>
                <a:latin typeface="LG PC" panose="02030504000101010101" pitchFamily="18" charset="-127"/>
                <a:ea typeface="LG PC" panose="02030504000101010101" pitchFamily="18" charset="-127"/>
              </a:rPr>
              <a:t>Group 5 Spitz &amp; Primitive Type</a:t>
            </a:r>
          </a:p>
          <a:p>
            <a:pPr>
              <a:lnSpc>
                <a:spcPct val="150000"/>
              </a:lnSpc>
            </a:pPr>
            <a:r>
              <a:rPr lang="ko-KR" altLang="en-US" sz="1400" spc="-100" dirty="0">
                <a:solidFill>
                  <a:schemeClr val="tx1"/>
                </a:solidFill>
                <a:latin typeface="LG PC" panose="02030504000101010101" pitchFamily="18" charset="-127"/>
                <a:ea typeface="LG PC" panose="02030504000101010101" pitchFamily="18" charset="-127"/>
              </a:rPr>
              <a:t>섹션 </a:t>
            </a:r>
            <a:r>
              <a:rPr lang="en-US" altLang="ko-KR" sz="1400" spc="-100" dirty="0">
                <a:solidFill>
                  <a:schemeClr val="tx1"/>
                </a:solidFill>
                <a:latin typeface="LG PC" panose="02030504000101010101" pitchFamily="18" charset="-127"/>
                <a:ea typeface="LG PC" panose="02030504000101010101" pitchFamily="18" charset="-127"/>
              </a:rPr>
              <a:t>5 </a:t>
            </a:r>
            <a:r>
              <a:rPr lang="ko-KR" altLang="en-US" sz="1400" spc="-100" dirty="0">
                <a:solidFill>
                  <a:schemeClr val="tx1"/>
                </a:solidFill>
                <a:latin typeface="LG PC" panose="02030504000101010101" pitchFamily="18" charset="-127"/>
                <a:ea typeface="LG PC" panose="02030504000101010101" pitchFamily="18" charset="-127"/>
              </a:rPr>
              <a:t>아시안 스피츠 </a:t>
            </a:r>
            <a:r>
              <a:rPr lang="en-US" altLang="ko-KR" sz="1400" spc="-100" dirty="0">
                <a:solidFill>
                  <a:schemeClr val="tx1"/>
                </a:solidFill>
                <a:latin typeface="LG PC" panose="02030504000101010101" pitchFamily="18" charset="-127"/>
                <a:ea typeface="LG PC" panose="02030504000101010101" pitchFamily="18" charset="-127"/>
              </a:rPr>
              <a:t>&amp;</a:t>
            </a:r>
            <a:r>
              <a:rPr lang="ko-KR" altLang="en-US" sz="1400" spc="-100" dirty="0">
                <a:solidFill>
                  <a:schemeClr val="tx1"/>
                </a:solidFill>
                <a:latin typeface="LG PC" panose="02030504000101010101" pitchFamily="18" charset="-127"/>
                <a:ea typeface="LG PC" panose="02030504000101010101" pitchFamily="18" charset="-127"/>
              </a:rPr>
              <a:t>관련 견종 </a:t>
            </a:r>
            <a:r>
              <a:rPr lang="en-US" altLang="ko-KR" sz="1400" i="1" spc="-100" dirty="0">
                <a:solidFill>
                  <a:srgbClr val="00B050"/>
                </a:solidFill>
                <a:latin typeface="LG PC" panose="02030504000101010101" pitchFamily="18" charset="-127"/>
                <a:ea typeface="LG PC" panose="02030504000101010101" pitchFamily="18" charset="-127"/>
              </a:rPr>
              <a:t>Section 5 Asian Spitz &amp; Related Breeds</a:t>
            </a:r>
          </a:p>
          <a:p>
            <a:pPr>
              <a:lnSpc>
                <a:spcPct val="150000"/>
              </a:lnSpc>
            </a:pPr>
            <a:r>
              <a:rPr lang="ko-KR" altLang="en-US" sz="1400" spc="-100" dirty="0">
                <a:solidFill>
                  <a:schemeClr val="tx1"/>
                </a:solidFill>
                <a:latin typeface="LG PC" panose="02030504000101010101" pitchFamily="18" charset="-127"/>
                <a:ea typeface="LG PC" panose="02030504000101010101" pitchFamily="18" charset="-127"/>
              </a:rPr>
              <a:t>훈련경기대회 미실시 </a:t>
            </a:r>
            <a:r>
              <a:rPr lang="en-US" altLang="ko-KR" sz="1400" i="1" spc="-100" dirty="0">
                <a:solidFill>
                  <a:srgbClr val="00B050"/>
                </a:solidFill>
                <a:latin typeface="LG PC" panose="02030504000101010101" pitchFamily="18" charset="-127"/>
                <a:ea typeface="LG PC" panose="02030504000101010101" pitchFamily="18" charset="-127"/>
              </a:rPr>
              <a:t>Training competition not held</a:t>
            </a:r>
            <a:endParaRPr lang="ko-KR" altLang="en-US" sz="1400" i="1" spc="-100" dirty="0">
              <a:solidFill>
                <a:srgbClr val="00B050"/>
              </a:solidFill>
              <a:latin typeface="LG PC" panose="02030504000101010101" pitchFamily="18" charset="-127"/>
              <a:ea typeface="LG PC" panose="02030504000101010101" pitchFamily="18" charset="-127"/>
            </a:endParaRPr>
          </a:p>
        </p:txBody>
      </p:sp>
      <p:sp>
        <p:nvSpPr>
          <p:cNvPr id="10" name="오각형 9"/>
          <p:cNvSpPr/>
          <p:nvPr/>
        </p:nvSpPr>
        <p:spPr>
          <a:xfrm>
            <a:off x="828184" y="2078955"/>
            <a:ext cx="1774966" cy="492795"/>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공식 표준 발표일자</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800" i="1" dirty="0">
                <a:solidFill>
                  <a:srgbClr val="00B050"/>
                </a:solidFill>
                <a:latin typeface="Tmon몬소리 Black" panose="02000A03000000000000" pitchFamily="2" charset="-127"/>
                <a:ea typeface="Tmon몬소리 Black" panose="02000A03000000000000" pitchFamily="2" charset="-127"/>
              </a:rPr>
              <a:t>date of official standard announcement</a:t>
            </a:r>
            <a:endParaRPr lang="ko-KR" altLang="en-US" sz="800" i="1" dirty="0">
              <a:solidFill>
                <a:srgbClr val="00B050"/>
              </a:solidFill>
              <a:latin typeface="Tmon몬소리 Black" panose="02000A03000000000000" pitchFamily="2" charset="-127"/>
              <a:ea typeface="Tmon몬소리 Black" panose="02000A03000000000000" pitchFamily="2" charset="-127"/>
            </a:endParaRPr>
          </a:p>
        </p:txBody>
      </p:sp>
      <p:sp>
        <p:nvSpPr>
          <p:cNvPr id="11" name="모서리가 둥근 직사각형 10"/>
          <p:cNvSpPr/>
          <p:nvPr/>
        </p:nvSpPr>
        <p:spPr>
          <a:xfrm>
            <a:off x="2987824" y="2148445"/>
            <a:ext cx="4842935" cy="353813"/>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400" dirty="0">
                <a:solidFill>
                  <a:schemeClr val="tx1"/>
                </a:solidFill>
                <a:latin typeface="LG PC" panose="02030504000101010101" pitchFamily="18" charset="-127"/>
                <a:ea typeface="LG PC" panose="02030504000101010101" pitchFamily="18" charset="-127"/>
              </a:rPr>
              <a:t>2004</a:t>
            </a:r>
            <a:r>
              <a:rPr lang="ko-KR" altLang="en-US" sz="1400" dirty="0">
                <a:solidFill>
                  <a:schemeClr val="tx1"/>
                </a:solidFill>
                <a:latin typeface="LG PC" panose="02030504000101010101" pitchFamily="18" charset="-127"/>
                <a:ea typeface="LG PC" panose="02030504000101010101" pitchFamily="18" charset="-127"/>
              </a:rPr>
              <a:t>년 </a:t>
            </a:r>
            <a:r>
              <a:rPr lang="en-US" altLang="ko-KR" sz="1400" dirty="0">
                <a:solidFill>
                  <a:schemeClr val="tx1"/>
                </a:solidFill>
                <a:latin typeface="LG PC" panose="02030504000101010101" pitchFamily="18" charset="-127"/>
                <a:ea typeface="LG PC" panose="02030504000101010101" pitchFamily="18" charset="-127"/>
              </a:rPr>
              <a:t>11</a:t>
            </a:r>
            <a:r>
              <a:rPr lang="ko-KR" altLang="en-US" sz="1400" dirty="0">
                <a:solidFill>
                  <a:schemeClr val="tx1"/>
                </a:solidFill>
                <a:latin typeface="LG PC" panose="02030504000101010101" pitchFamily="18" charset="-127"/>
                <a:ea typeface="LG PC" panose="02030504000101010101" pitchFamily="18" charset="-127"/>
              </a:rPr>
              <a:t>월 </a:t>
            </a:r>
            <a:r>
              <a:rPr lang="en-US" altLang="ko-KR" sz="1400" dirty="0">
                <a:solidFill>
                  <a:schemeClr val="tx1"/>
                </a:solidFill>
                <a:latin typeface="LG PC" panose="02030504000101010101" pitchFamily="18" charset="-127"/>
                <a:ea typeface="LG PC" panose="02030504000101010101" pitchFamily="18" charset="-127"/>
              </a:rPr>
              <a:t>9</a:t>
            </a:r>
            <a:r>
              <a:rPr lang="ko-KR" altLang="en-US" sz="1400" dirty="0">
                <a:solidFill>
                  <a:schemeClr val="tx1"/>
                </a:solidFill>
                <a:latin typeface="LG PC" panose="02030504000101010101" pitchFamily="18" charset="-127"/>
                <a:ea typeface="LG PC" panose="02030504000101010101" pitchFamily="18" charset="-127"/>
              </a:rPr>
              <a:t>일  </a:t>
            </a:r>
            <a:r>
              <a:rPr lang="en-US" altLang="ko-KR" sz="1400" i="1" dirty="0">
                <a:solidFill>
                  <a:srgbClr val="00B050"/>
                </a:solidFill>
                <a:latin typeface="LG PC" panose="02030504000101010101" pitchFamily="18" charset="-127"/>
                <a:ea typeface="LG PC" panose="02030504000101010101" pitchFamily="18" charset="-127"/>
              </a:rPr>
              <a:t>November 9, 2004</a:t>
            </a:r>
            <a:endParaRPr lang="ko-KR" altLang="en-US" sz="1400" i="1" dirty="0">
              <a:solidFill>
                <a:srgbClr val="00B050"/>
              </a:solidFill>
              <a:latin typeface="LG PC" panose="02030504000101010101" pitchFamily="18" charset="-127"/>
              <a:ea typeface="LG PC" panose="02030504000101010101" pitchFamily="18" charset="-127"/>
            </a:endParaRPr>
          </a:p>
        </p:txBody>
      </p:sp>
      <p:sp>
        <p:nvSpPr>
          <p:cNvPr id="12" name="모서리가 둥근 직사각형 11"/>
          <p:cNvSpPr/>
          <p:nvPr/>
        </p:nvSpPr>
        <p:spPr>
          <a:xfrm>
            <a:off x="828184" y="960930"/>
            <a:ext cx="7002575" cy="353813"/>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fontAlgn="base">
              <a:lnSpc>
                <a:spcPct val="160000"/>
              </a:lnSpc>
            </a:pPr>
            <a:r>
              <a:rPr lang="ko-KR" altLang="en-US" sz="1400" kern="0" dirty="0">
                <a:solidFill>
                  <a:srgbClr val="000000"/>
                </a:solidFill>
                <a:latin typeface="LG PC" panose="02030504000101010101" pitchFamily="18" charset="-127"/>
                <a:ea typeface="LG PC" panose="02030504000101010101" pitchFamily="18" charset="-127"/>
              </a:rPr>
              <a:t>천연기념물 </a:t>
            </a:r>
            <a:r>
              <a:rPr lang="en-US" altLang="ko-KR" sz="1400" kern="0" dirty="0">
                <a:solidFill>
                  <a:srgbClr val="000000"/>
                </a:solidFill>
                <a:latin typeface="LG PC" panose="02030504000101010101" pitchFamily="18" charset="-127"/>
                <a:ea typeface="LG PC" panose="02030504000101010101" pitchFamily="18" charset="-127"/>
              </a:rPr>
              <a:t>53</a:t>
            </a:r>
            <a:r>
              <a:rPr lang="ko-KR" altLang="en-US" sz="1400" kern="0" dirty="0">
                <a:solidFill>
                  <a:srgbClr val="000000"/>
                </a:solidFill>
                <a:latin typeface="LG PC" panose="02030504000101010101" pitchFamily="18" charset="-127"/>
                <a:ea typeface="LG PC" panose="02030504000101010101" pitchFamily="18" charset="-127"/>
              </a:rPr>
              <a:t>호</a:t>
            </a:r>
            <a:r>
              <a:rPr lang="en-US" altLang="ko-KR" sz="1400" kern="0" dirty="0">
                <a:solidFill>
                  <a:srgbClr val="000000"/>
                </a:solidFill>
                <a:latin typeface="LG PC" panose="02030504000101010101" pitchFamily="18" charset="-127"/>
                <a:ea typeface="LG PC" panose="02030504000101010101" pitchFamily="18" charset="-127"/>
              </a:rPr>
              <a:t>.</a:t>
            </a:r>
            <a:r>
              <a:rPr lang="ko-KR" altLang="en-US" sz="1400" kern="0" dirty="0">
                <a:solidFill>
                  <a:srgbClr val="000000"/>
                </a:solidFill>
                <a:latin typeface="LG PC" panose="02030504000101010101" pitchFamily="18" charset="-127"/>
                <a:ea typeface="LG PC" panose="02030504000101010101" pitchFamily="18" charset="-127"/>
              </a:rPr>
              <a:t> </a:t>
            </a:r>
            <a:r>
              <a:rPr lang="en-US" altLang="ko-KR" sz="1400" kern="0" dirty="0">
                <a:solidFill>
                  <a:srgbClr val="000000"/>
                </a:solidFill>
                <a:latin typeface="LG PC" panose="02030504000101010101" pitchFamily="18" charset="-127"/>
                <a:ea typeface="LG PC" panose="02030504000101010101" pitchFamily="18" charset="-127"/>
              </a:rPr>
              <a:t>FCI(</a:t>
            </a:r>
            <a:r>
              <a:rPr lang="ko-KR" altLang="en-US" sz="1400" kern="0" dirty="0">
                <a:solidFill>
                  <a:srgbClr val="000000"/>
                </a:solidFill>
                <a:latin typeface="LG PC" panose="02030504000101010101" pitchFamily="18" charset="-127"/>
                <a:ea typeface="LG PC" panose="02030504000101010101" pitchFamily="18" charset="-127"/>
              </a:rPr>
              <a:t>국제공인</a:t>
            </a:r>
            <a:r>
              <a:rPr lang="en-US" altLang="ko-KR" sz="1400" kern="0" dirty="0">
                <a:solidFill>
                  <a:srgbClr val="000000"/>
                </a:solidFill>
                <a:latin typeface="LG PC" panose="02030504000101010101" pitchFamily="18" charset="-127"/>
                <a:ea typeface="LG PC" panose="02030504000101010101" pitchFamily="18" charset="-127"/>
              </a:rPr>
              <a:t>) 334</a:t>
            </a:r>
            <a:r>
              <a:rPr lang="ko-KR" altLang="en-US" sz="1400" kern="0" dirty="0">
                <a:solidFill>
                  <a:srgbClr val="000000"/>
                </a:solidFill>
                <a:latin typeface="LG PC" panose="02030504000101010101" pitchFamily="18" charset="-127"/>
                <a:ea typeface="LG PC" panose="02030504000101010101" pitchFamily="18" charset="-127"/>
              </a:rPr>
              <a:t>호</a:t>
            </a:r>
            <a:r>
              <a:rPr lang="en-US" altLang="ko-KR" sz="1400" kern="0" dirty="0">
                <a:solidFill>
                  <a:srgbClr val="000000"/>
                </a:solidFill>
                <a:latin typeface="LG PC" panose="02030504000101010101" pitchFamily="18" charset="-127"/>
                <a:ea typeface="LG PC" panose="02030504000101010101" pitchFamily="18" charset="-127"/>
              </a:rPr>
              <a:t>.  </a:t>
            </a:r>
            <a:r>
              <a:rPr lang="en-US" altLang="ko-KR" sz="1200" i="1" kern="0" dirty="0">
                <a:solidFill>
                  <a:srgbClr val="00B050"/>
                </a:solidFill>
                <a:latin typeface="LG PC" panose="02030504000101010101" pitchFamily="18" charset="-127"/>
                <a:ea typeface="LG PC" panose="02030504000101010101" pitchFamily="18" charset="-127"/>
              </a:rPr>
              <a:t>Natural Monument #53.  FCI (Internationally Certified) #334 </a:t>
            </a:r>
            <a:endParaRPr lang="ko-KR" altLang="en-US" sz="1200" i="1" dirty="0">
              <a:solidFill>
                <a:srgbClr val="00B050"/>
              </a:solidFill>
              <a:latin typeface="LG PC" panose="02030504000101010101" pitchFamily="18" charset="-127"/>
              <a:ea typeface="LG PC" panose="02030504000101010101" pitchFamily="18" charset="-127"/>
            </a:endParaRPr>
          </a:p>
        </p:txBody>
      </p:sp>
    </p:spTree>
    <p:extLst>
      <p:ext uri="{BB962C8B-B14F-4D97-AF65-F5344CB8AC3E}">
        <p14:creationId xmlns:p14="http://schemas.microsoft.com/office/powerpoint/2010/main" val="199929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028" y="500110"/>
            <a:ext cx="2964395" cy="3274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1135255" y="2211710"/>
            <a:ext cx="3076705" cy="523220"/>
          </a:xfrm>
          <a:prstGeom prst="rect">
            <a:avLst/>
          </a:prstGeom>
          <a:noFill/>
        </p:spPr>
        <p:txBody>
          <a:bodyPr wrap="square" rtlCol="0">
            <a:spAutoFit/>
          </a:bodyPr>
          <a:lstStyle/>
          <a:p>
            <a:pPr algn="ctr"/>
            <a:r>
              <a:rPr lang="en-US" altLang="ko-KR" sz="2800" spc="-150" dirty="0">
                <a:ln w="19050">
                  <a:solidFill>
                    <a:schemeClr val="tx1"/>
                  </a:solidFill>
                </a:ln>
                <a:solidFill>
                  <a:schemeClr val="bg1"/>
                </a:solidFill>
                <a:latin typeface="Tmon몬소리 Black" panose="02000A03000000000000" pitchFamily="2" charset="-127"/>
                <a:ea typeface="Tmon몬소리 Black" panose="02000A03000000000000" pitchFamily="2" charset="-127"/>
              </a:rPr>
              <a:t>Korea </a:t>
            </a:r>
            <a:r>
              <a:rPr lang="en-US" altLang="ko-KR" sz="2800" spc="-150" dirty="0" err="1">
                <a:ln w="19050">
                  <a:solidFill>
                    <a:schemeClr val="tx1"/>
                  </a:solidFill>
                </a:ln>
                <a:solidFill>
                  <a:schemeClr val="bg1"/>
                </a:solidFill>
                <a:latin typeface="Tmon몬소리 Black" panose="02000A03000000000000" pitchFamily="2" charset="-127"/>
                <a:ea typeface="Tmon몬소리 Black" panose="02000A03000000000000" pitchFamily="2" charset="-127"/>
              </a:rPr>
              <a:t>Jindo</a:t>
            </a:r>
            <a:r>
              <a:rPr lang="en-US" altLang="ko-KR" sz="2800" spc="-150" dirty="0">
                <a:ln w="19050">
                  <a:solidFill>
                    <a:schemeClr val="tx1"/>
                  </a:solidFill>
                </a:ln>
                <a:solidFill>
                  <a:schemeClr val="bg1"/>
                </a:solidFill>
                <a:latin typeface="Tmon몬소리 Black" panose="02000A03000000000000" pitchFamily="2" charset="-127"/>
                <a:ea typeface="Tmon몬소리 Black" panose="02000A03000000000000" pitchFamily="2" charset="-127"/>
              </a:rPr>
              <a:t> Dog</a:t>
            </a:r>
          </a:p>
        </p:txBody>
      </p:sp>
      <p:sp>
        <p:nvSpPr>
          <p:cNvPr id="32" name="TextBox 31"/>
          <p:cNvSpPr txBox="1"/>
          <p:nvPr/>
        </p:nvSpPr>
        <p:spPr>
          <a:xfrm>
            <a:off x="1135255" y="1882955"/>
            <a:ext cx="3076706" cy="307777"/>
          </a:xfrm>
          <a:prstGeom prst="rect">
            <a:avLst/>
          </a:prstGeom>
          <a:noFill/>
        </p:spPr>
        <p:txBody>
          <a:bodyPr wrap="square" rtlCol="0">
            <a:spAutoFit/>
          </a:bodyPr>
          <a:lstStyle/>
          <a:p>
            <a:pPr algn="ctr"/>
            <a:r>
              <a:rPr lang="en-US" altLang="ko-KR" sz="1400" dirty="0">
                <a:solidFill>
                  <a:schemeClr val="bg1"/>
                </a:solidFill>
                <a:latin typeface="Tmon몬소리 Black" panose="02000A03000000000000" pitchFamily="2" charset="-127"/>
                <a:ea typeface="Tmon몬소리 Black" panose="02000A03000000000000" pitchFamily="2" charset="-127"/>
              </a:rPr>
              <a:t>Korea Kennel Federation(KKF)</a:t>
            </a:r>
            <a:endParaRPr lang="ko-KR" altLang="en-US" sz="1400" dirty="0">
              <a:solidFill>
                <a:schemeClr val="bg1"/>
              </a:solidFill>
              <a:latin typeface="Tmon몬소리 Black" panose="02000A03000000000000" pitchFamily="2" charset="-127"/>
              <a:ea typeface="Tmon몬소리 Black" panose="02000A03000000000000" pitchFamily="2" charset="-127"/>
            </a:endParaRPr>
          </a:p>
        </p:txBody>
      </p:sp>
      <p:sp>
        <p:nvSpPr>
          <p:cNvPr id="10" name="TextBox 9"/>
          <p:cNvSpPr txBox="1"/>
          <p:nvPr/>
        </p:nvSpPr>
        <p:spPr>
          <a:xfrm>
            <a:off x="5175994" y="3849851"/>
            <a:ext cx="3500462" cy="1077218"/>
          </a:xfrm>
          <a:prstGeom prst="rect">
            <a:avLst/>
          </a:prstGeom>
          <a:noFill/>
        </p:spPr>
        <p:txBody>
          <a:bodyPr wrap="square" rtlCol="0">
            <a:spAutoFit/>
          </a:bodyPr>
          <a:lstStyle/>
          <a:p>
            <a:pPr algn="ctr"/>
            <a:r>
              <a:rPr lang="en-US" altLang="ko-KR" sz="2400" dirty="0">
                <a:solidFill>
                  <a:srgbClr val="000000"/>
                </a:solidFill>
                <a:latin typeface="Tmon몬소리 Black" panose="02000A03000000000000" pitchFamily="2" charset="-127"/>
                <a:ea typeface="Tmon몬소리 Black" panose="02000A03000000000000" pitchFamily="2" charset="-127"/>
              </a:rPr>
              <a:t>Mr. </a:t>
            </a:r>
            <a:r>
              <a:rPr lang="en-US" altLang="ko-KR" sz="2400" dirty="0" err="1">
                <a:solidFill>
                  <a:srgbClr val="000000"/>
                </a:solidFill>
                <a:latin typeface="Tmon몬소리 Black" panose="02000A03000000000000" pitchFamily="2" charset="-127"/>
                <a:ea typeface="Tmon몬소리 Black" panose="02000A03000000000000" pitchFamily="2" charset="-127"/>
              </a:rPr>
              <a:t>Woong</a:t>
            </a:r>
            <a:r>
              <a:rPr lang="en-US" altLang="ko-KR" sz="2400" dirty="0">
                <a:solidFill>
                  <a:srgbClr val="000000"/>
                </a:solidFill>
                <a:latin typeface="Tmon몬소리 Black" panose="02000A03000000000000" pitchFamily="2" charset="-127"/>
                <a:ea typeface="Tmon몬소리 Black" panose="02000A03000000000000" pitchFamily="2" charset="-127"/>
              </a:rPr>
              <a:t> Jong Lee</a:t>
            </a:r>
          </a:p>
          <a:p>
            <a:pPr algn="ctr"/>
            <a:endParaRPr lang="en-US" altLang="ko-KR" sz="400" dirty="0">
              <a:solidFill>
                <a:srgbClr val="FFCB27"/>
              </a:solidFill>
              <a:latin typeface="Tmon몬소리 Black" panose="02000A03000000000000" pitchFamily="2" charset="-127"/>
              <a:ea typeface="Tmon몬소리 Black" panose="02000A03000000000000" pitchFamily="2" charset="-127"/>
            </a:endParaRPr>
          </a:p>
          <a:p>
            <a:pPr algn="ctr"/>
            <a:r>
              <a:rPr lang="en-US" altLang="ko-KR" dirty="0">
                <a:solidFill>
                  <a:srgbClr val="C00000"/>
                </a:solidFill>
                <a:latin typeface="Tmon몬소리 Black" panose="02000A03000000000000" pitchFamily="2" charset="-127"/>
                <a:ea typeface="Tmon몬소리 Black" panose="02000A03000000000000" pitchFamily="2" charset="-127"/>
              </a:rPr>
              <a:t>Chairman of KKF Breed Standard Committee</a:t>
            </a:r>
            <a:endParaRPr lang="ko-KR" altLang="en-US" dirty="0">
              <a:solidFill>
                <a:srgbClr val="C00000"/>
              </a:solidFill>
              <a:latin typeface="Tmon몬소리 Black" panose="02000A03000000000000" pitchFamily="2" charset="-127"/>
              <a:ea typeface="Tmon몬소리 Black" panose="02000A03000000000000" pitchFamily="2" charset="-127"/>
            </a:endParaRPr>
          </a:p>
        </p:txBody>
      </p:sp>
    </p:spTree>
    <p:extLst>
      <p:ext uri="{BB962C8B-B14F-4D97-AF65-F5344CB8AC3E}">
        <p14:creationId xmlns:p14="http://schemas.microsoft.com/office/powerpoint/2010/main" val="352170629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endParaRPr lang="en-US" altLang="ko-KR" sz="2000" dirty="0">
              <a:solidFill>
                <a:srgbClr val="003399"/>
              </a:solidFill>
              <a:latin typeface="Tmon몬소리 Black" panose="02000A03000000000000" pitchFamily="2" charset="-127"/>
              <a:ea typeface="Tmon몬소리 Black" panose="02000A03000000000000" pitchFamily="2" charset="-127"/>
            </a:endParaRPr>
          </a:p>
        </p:txBody>
      </p:sp>
      <p:pic>
        <p:nvPicPr>
          <p:cNvPr id="13" name="_x627412352" descr="EMB000018d01c13"/>
          <p:cNvPicPr>
            <a:picLocks noChangeAspect="1" noChangeArrowheads="1"/>
          </p:cNvPicPr>
          <p:nvPr/>
        </p:nvPicPr>
        <p:blipFill>
          <a:blip r:embed="rId2" cstate="print"/>
          <a:srcRect/>
          <a:stretch>
            <a:fillRect/>
          </a:stretch>
        </p:blipFill>
        <p:spPr bwMode="auto">
          <a:xfrm>
            <a:off x="251520" y="1491630"/>
            <a:ext cx="3791187" cy="2926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모서리가 둥근 직사각형 5"/>
          <p:cNvSpPr/>
          <p:nvPr/>
        </p:nvSpPr>
        <p:spPr>
          <a:xfrm>
            <a:off x="4042707" y="1419622"/>
            <a:ext cx="4849773" cy="3384376"/>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4" spcCol="108000" rtlCol="0" anchor="ctr"/>
          <a:lstStyle/>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 </a:t>
            </a:r>
            <a:r>
              <a:rPr lang="ko-KR" altLang="en-US" sz="1100" kern="0" dirty="0">
                <a:solidFill>
                  <a:srgbClr val="000000"/>
                </a:solidFill>
                <a:latin typeface="LG PC" panose="02030504000101010101" pitchFamily="18" charset="-127"/>
                <a:ea typeface="LG PC" panose="02030504000101010101" pitchFamily="18" charset="-127"/>
              </a:rPr>
              <a:t>머리부위 </a:t>
            </a:r>
            <a:r>
              <a:rPr lang="en-US" altLang="ko-KR" sz="900" i="1" kern="0" dirty="0" err="1">
                <a:solidFill>
                  <a:srgbClr val="00B050"/>
                </a:solidFill>
                <a:latin typeface="LG PC" panose="02030504000101010101" pitchFamily="18" charset="-127"/>
                <a:ea typeface="LG PC" panose="02030504000101010101" pitchFamily="18" charset="-127"/>
              </a:rPr>
              <a:t>topskull</a:t>
            </a:r>
            <a:endParaRPr lang="en-US" altLang="ko-KR" sz="900" i="1" kern="0" dirty="0">
              <a:solidFill>
                <a:srgbClr val="00B050"/>
              </a:solidFill>
              <a:latin typeface="LG PC" panose="02030504000101010101" pitchFamily="18" charset="-127"/>
              <a:ea typeface="LG PC" panose="02030504000101010101" pitchFamily="18" charset="-127"/>
            </a:endParaRP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 </a:t>
            </a:r>
            <a:r>
              <a:rPr lang="ko-KR" altLang="en-US" sz="1100" kern="0" dirty="0">
                <a:solidFill>
                  <a:srgbClr val="000000"/>
                </a:solidFill>
                <a:latin typeface="LG PC" panose="02030504000101010101" pitchFamily="18" charset="-127"/>
                <a:ea typeface="LG PC" panose="02030504000101010101" pitchFamily="18" charset="-127"/>
              </a:rPr>
              <a:t>머리 </a:t>
            </a:r>
            <a:r>
              <a:rPr lang="en-US" altLang="ko-KR" sz="900" i="1" kern="0" dirty="0">
                <a:solidFill>
                  <a:srgbClr val="00B050"/>
                </a:solidFill>
                <a:latin typeface="LG PC" panose="02030504000101010101" pitchFamily="18" charset="-127"/>
                <a:ea typeface="LG PC" panose="02030504000101010101" pitchFamily="18" charset="-127"/>
              </a:rPr>
              <a:t>head</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3. </a:t>
            </a:r>
            <a:r>
              <a:rPr lang="ko-KR" altLang="en-US" sz="1100" kern="0" dirty="0">
                <a:solidFill>
                  <a:srgbClr val="000000"/>
                </a:solidFill>
                <a:latin typeface="LG PC" panose="02030504000101010101" pitchFamily="18" charset="-127"/>
                <a:ea typeface="LG PC" panose="02030504000101010101" pitchFamily="18" charset="-127"/>
              </a:rPr>
              <a:t>귀 </a:t>
            </a:r>
            <a:r>
              <a:rPr lang="en-US" altLang="ko-KR" sz="900" i="1" kern="0" dirty="0">
                <a:solidFill>
                  <a:srgbClr val="00B050"/>
                </a:solidFill>
                <a:latin typeface="LG PC" panose="02030504000101010101" pitchFamily="18" charset="-127"/>
                <a:ea typeface="LG PC" panose="02030504000101010101" pitchFamily="18" charset="-127"/>
              </a:rPr>
              <a:t>ear</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4. </a:t>
            </a:r>
            <a:r>
              <a:rPr lang="ko-KR" altLang="en-US" sz="1100" kern="0" dirty="0">
                <a:solidFill>
                  <a:srgbClr val="000000"/>
                </a:solidFill>
                <a:latin typeface="LG PC" panose="02030504000101010101" pitchFamily="18" charset="-127"/>
                <a:ea typeface="LG PC" panose="02030504000101010101" pitchFamily="18" charset="-127"/>
              </a:rPr>
              <a:t>눈 </a:t>
            </a:r>
            <a:r>
              <a:rPr lang="en-US" altLang="ko-KR" sz="900" i="1" kern="0" dirty="0">
                <a:solidFill>
                  <a:srgbClr val="00B050"/>
                </a:solidFill>
                <a:latin typeface="LG PC" panose="02030504000101010101" pitchFamily="18" charset="-127"/>
                <a:ea typeface="LG PC" panose="02030504000101010101" pitchFamily="18" charset="-127"/>
              </a:rPr>
              <a:t>eye</a:t>
            </a:r>
            <a:r>
              <a:rPr lang="ko-KR" altLang="en-US" sz="1100" kern="0" dirty="0">
                <a:solidFill>
                  <a:srgbClr val="000000"/>
                </a:solidFill>
                <a:latin typeface="LG PC" panose="02030504000101010101" pitchFamily="18" charset="-127"/>
                <a:ea typeface="LG PC" panose="02030504000101010101" pitchFamily="18" charset="-127"/>
              </a:rPr>
              <a:t> </a:t>
            </a:r>
            <a:endParaRPr lang="en-US" altLang="ko-KR" sz="1100" kern="0" dirty="0">
              <a:solidFill>
                <a:srgbClr val="000000"/>
              </a:solidFill>
              <a:latin typeface="LG PC" panose="02030504000101010101" pitchFamily="18" charset="-127"/>
              <a:ea typeface="LG PC" panose="02030504000101010101" pitchFamily="18" charset="-127"/>
            </a:endParaRP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5. </a:t>
            </a:r>
            <a:r>
              <a:rPr lang="ko-KR" altLang="en-US" sz="1100" kern="0" dirty="0">
                <a:solidFill>
                  <a:srgbClr val="000000"/>
                </a:solidFill>
                <a:latin typeface="LG PC" panose="02030504000101010101" pitchFamily="18" charset="-127"/>
                <a:ea typeface="LG PC" panose="02030504000101010101" pitchFamily="18" charset="-127"/>
              </a:rPr>
              <a:t>액단 </a:t>
            </a:r>
            <a:r>
              <a:rPr lang="en-US" altLang="ko-KR" sz="900" i="1" kern="0" dirty="0">
                <a:solidFill>
                  <a:srgbClr val="00B050"/>
                </a:solidFill>
                <a:latin typeface="LG PC" panose="02030504000101010101" pitchFamily="18" charset="-127"/>
                <a:ea typeface="LG PC" panose="02030504000101010101" pitchFamily="18" charset="-127"/>
              </a:rPr>
              <a:t>stop</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6. </a:t>
            </a:r>
            <a:r>
              <a:rPr lang="ko-KR" altLang="en-US" sz="1100" kern="0" dirty="0">
                <a:solidFill>
                  <a:srgbClr val="000000"/>
                </a:solidFill>
                <a:latin typeface="LG PC" panose="02030504000101010101" pitchFamily="18" charset="-127"/>
                <a:ea typeface="LG PC" panose="02030504000101010101" pitchFamily="18" charset="-127"/>
              </a:rPr>
              <a:t>주둥이 </a:t>
            </a:r>
            <a:r>
              <a:rPr lang="en-US" altLang="ko-KR" sz="900" i="1" kern="0" dirty="0">
                <a:solidFill>
                  <a:srgbClr val="00B050"/>
                </a:solidFill>
                <a:latin typeface="LG PC" panose="02030504000101010101" pitchFamily="18" charset="-127"/>
                <a:ea typeface="LG PC" panose="02030504000101010101" pitchFamily="18" charset="-127"/>
              </a:rPr>
              <a:t>snout</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7. </a:t>
            </a:r>
            <a:r>
              <a:rPr lang="ko-KR" altLang="en-US" sz="1100" kern="0" dirty="0">
                <a:solidFill>
                  <a:srgbClr val="000000"/>
                </a:solidFill>
                <a:latin typeface="LG PC" panose="02030504000101010101" pitchFamily="18" charset="-127"/>
                <a:ea typeface="LG PC" panose="02030504000101010101" pitchFamily="18" charset="-127"/>
              </a:rPr>
              <a:t>코 </a:t>
            </a:r>
            <a:r>
              <a:rPr lang="en-US" altLang="ko-KR" sz="900" i="1" kern="0" dirty="0">
                <a:solidFill>
                  <a:srgbClr val="00B050"/>
                </a:solidFill>
                <a:latin typeface="LG PC" panose="02030504000101010101" pitchFamily="18" charset="-127"/>
                <a:ea typeface="LG PC" panose="02030504000101010101" pitchFamily="18" charset="-127"/>
              </a:rPr>
              <a:t>nose</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8. </a:t>
            </a:r>
            <a:r>
              <a:rPr lang="ko-KR" altLang="en-US" sz="1100" kern="0" dirty="0">
                <a:solidFill>
                  <a:srgbClr val="000000"/>
                </a:solidFill>
                <a:latin typeface="LG PC" panose="02030504000101010101" pitchFamily="18" charset="-127"/>
                <a:ea typeface="LG PC" panose="02030504000101010101" pitchFamily="18" charset="-127"/>
              </a:rPr>
              <a:t>상악 </a:t>
            </a:r>
            <a:r>
              <a:rPr lang="en-US" altLang="ko-KR" sz="900" i="1" kern="0" dirty="0">
                <a:solidFill>
                  <a:srgbClr val="00B050"/>
                </a:solidFill>
                <a:latin typeface="LG PC" panose="02030504000101010101" pitchFamily="18" charset="-127"/>
                <a:ea typeface="LG PC" panose="02030504000101010101" pitchFamily="18" charset="-127"/>
              </a:rPr>
              <a:t>maxillary</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9. </a:t>
            </a:r>
            <a:r>
              <a:rPr lang="ko-KR" altLang="en-US" sz="1100" kern="0" dirty="0">
                <a:solidFill>
                  <a:srgbClr val="000000"/>
                </a:solidFill>
                <a:latin typeface="LG PC" panose="02030504000101010101" pitchFamily="18" charset="-127"/>
                <a:ea typeface="LG PC" panose="02030504000101010101" pitchFamily="18" charset="-127"/>
              </a:rPr>
              <a:t>입술 </a:t>
            </a:r>
            <a:r>
              <a:rPr lang="en-US" altLang="ko-KR" sz="900" i="1" kern="0" dirty="0">
                <a:solidFill>
                  <a:srgbClr val="00B050"/>
                </a:solidFill>
                <a:latin typeface="LG PC" panose="02030504000101010101" pitchFamily="18" charset="-127"/>
                <a:ea typeface="LG PC" panose="02030504000101010101" pitchFamily="18" charset="-127"/>
              </a:rPr>
              <a:t>lips</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10. </a:t>
            </a:r>
            <a:r>
              <a:rPr lang="ko-KR" altLang="en-US" sz="1100" kern="0" dirty="0">
                <a:solidFill>
                  <a:srgbClr val="000000"/>
                </a:solidFill>
                <a:latin typeface="LG PC" panose="02030504000101010101" pitchFamily="18" charset="-127"/>
                <a:ea typeface="LG PC" panose="02030504000101010101" pitchFamily="18" charset="-127"/>
              </a:rPr>
              <a:t>하악 </a:t>
            </a:r>
            <a:r>
              <a:rPr lang="en-US" altLang="ko-KR" sz="900" i="1" kern="0" dirty="0">
                <a:solidFill>
                  <a:srgbClr val="00B050"/>
                </a:solidFill>
                <a:latin typeface="LG PC" panose="02030504000101010101" pitchFamily="18" charset="-127"/>
                <a:ea typeface="LG PC" panose="02030504000101010101" pitchFamily="18" charset="-127"/>
              </a:rPr>
              <a:t>mandible </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11. </a:t>
            </a:r>
            <a:r>
              <a:rPr lang="ko-KR" altLang="en-US" sz="1100" kern="0" dirty="0">
                <a:solidFill>
                  <a:srgbClr val="000000"/>
                </a:solidFill>
                <a:latin typeface="LG PC" panose="02030504000101010101" pitchFamily="18" charset="-127"/>
                <a:ea typeface="LG PC" panose="02030504000101010101" pitchFamily="18" charset="-127"/>
              </a:rPr>
              <a:t>볼 </a:t>
            </a:r>
            <a:r>
              <a:rPr lang="en-US" altLang="ko-KR" sz="900" i="1" kern="0" dirty="0">
                <a:solidFill>
                  <a:srgbClr val="00B050"/>
                </a:solidFill>
                <a:latin typeface="LG PC" panose="02030504000101010101" pitchFamily="18" charset="-127"/>
                <a:ea typeface="LG PC" panose="02030504000101010101" pitchFamily="18" charset="-127"/>
              </a:rPr>
              <a:t>cheek</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12. </a:t>
            </a:r>
            <a:r>
              <a:rPr lang="ko-KR" altLang="en-US" sz="1100" kern="0" dirty="0">
                <a:solidFill>
                  <a:srgbClr val="000000"/>
                </a:solidFill>
                <a:latin typeface="LG PC" panose="02030504000101010101" pitchFamily="18" charset="-127"/>
                <a:ea typeface="LG PC" panose="02030504000101010101" pitchFamily="18" charset="-127"/>
              </a:rPr>
              <a:t>어깨 </a:t>
            </a:r>
            <a:r>
              <a:rPr lang="en-US" altLang="ko-KR" sz="900" i="1" kern="0" dirty="0">
                <a:solidFill>
                  <a:srgbClr val="00B050"/>
                </a:solidFill>
                <a:latin typeface="LG PC" panose="02030504000101010101" pitchFamily="18" charset="-127"/>
                <a:ea typeface="LG PC" panose="02030504000101010101" pitchFamily="18" charset="-127"/>
              </a:rPr>
              <a:t>shoulder</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13. </a:t>
            </a:r>
            <a:r>
              <a:rPr lang="ko-KR" altLang="en-US" sz="1100" kern="0" dirty="0">
                <a:solidFill>
                  <a:srgbClr val="000000"/>
                </a:solidFill>
                <a:latin typeface="LG PC" panose="02030504000101010101" pitchFamily="18" charset="-127"/>
                <a:ea typeface="LG PC" panose="02030504000101010101" pitchFamily="18" charset="-127"/>
              </a:rPr>
              <a:t>어깨점 </a:t>
            </a:r>
            <a:r>
              <a:rPr lang="en-US" altLang="ko-KR" sz="900" i="1" kern="0" dirty="0">
                <a:solidFill>
                  <a:srgbClr val="00B050"/>
                </a:solidFill>
                <a:latin typeface="LG PC" panose="02030504000101010101" pitchFamily="18" charset="-127"/>
                <a:ea typeface="LG PC" panose="02030504000101010101" pitchFamily="18" charset="-127"/>
              </a:rPr>
              <a:t>point of shoulder</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14. </a:t>
            </a:r>
            <a:r>
              <a:rPr lang="ko-KR" altLang="en-US" sz="1100" kern="0" dirty="0">
                <a:solidFill>
                  <a:srgbClr val="000000"/>
                </a:solidFill>
                <a:latin typeface="LG PC" panose="02030504000101010101" pitchFamily="18" charset="-127"/>
                <a:ea typeface="LG PC" panose="02030504000101010101" pitchFamily="18" charset="-127"/>
              </a:rPr>
              <a:t>상완 </a:t>
            </a:r>
            <a:r>
              <a:rPr lang="en-US" altLang="ko-KR" sz="900" i="1" kern="0" dirty="0">
                <a:solidFill>
                  <a:srgbClr val="00B050"/>
                </a:solidFill>
                <a:latin typeface="LG PC" panose="02030504000101010101" pitchFamily="18" charset="-127"/>
                <a:ea typeface="LG PC" panose="02030504000101010101" pitchFamily="18" charset="-127"/>
              </a:rPr>
              <a:t>upper arm</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15. </a:t>
            </a:r>
            <a:r>
              <a:rPr lang="ko-KR" altLang="en-US" sz="1100" kern="0" dirty="0">
                <a:solidFill>
                  <a:srgbClr val="000000"/>
                </a:solidFill>
                <a:latin typeface="LG PC" panose="02030504000101010101" pitchFamily="18" charset="-127"/>
                <a:ea typeface="LG PC" panose="02030504000101010101" pitchFamily="18" charset="-127"/>
              </a:rPr>
              <a:t>전완</a:t>
            </a:r>
            <a:r>
              <a:rPr lang="en-US" altLang="ko-KR" sz="1100" kern="0" dirty="0">
                <a:solidFill>
                  <a:srgbClr val="000000"/>
                </a:solidFill>
                <a:latin typeface="LG PC" panose="02030504000101010101" pitchFamily="18" charset="-127"/>
                <a:ea typeface="LG PC" panose="02030504000101010101" pitchFamily="18" charset="-127"/>
              </a:rPr>
              <a:t> </a:t>
            </a:r>
            <a:r>
              <a:rPr lang="en-US" altLang="ko-KR" sz="900" i="1" kern="0" dirty="0">
                <a:solidFill>
                  <a:srgbClr val="00B050"/>
                </a:solidFill>
                <a:latin typeface="LG PC" panose="02030504000101010101" pitchFamily="18" charset="-127"/>
                <a:ea typeface="LG PC" panose="02030504000101010101" pitchFamily="18" charset="-127"/>
              </a:rPr>
              <a:t>forearm</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16. </a:t>
            </a:r>
            <a:r>
              <a:rPr lang="ko-KR" altLang="en-US" sz="1100" kern="0" dirty="0">
                <a:solidFill>
                  <a:srgbClr val="000000"/>
                </a:solidFill>
                <a:latin typeface="LG PC" panose="02030504000101010101" pitchFamily="18" charset="-127"/>
                <a:ea typeface="LG PC" panose="02030504000101010101" pitchFamily="18" charset="-127"/>
              </a:rPr>
              <a:t>발가락 </a:t>
            </a:r>
            <a:r>
              <a:rPr lang="en-US" altLang="ko-KR" sz="900" i="1" kern="0" dirty="0">
                <a:solidFill>
                  <a:srgbClr val="00B050"/>
                </a:solidFill>
                <a:latin typeface="LG PC" panose="02030504000101010101" pitchFamily="18" charset="-127"/>
                <a:ea typeface="LG PC" panose="02030504000101010101" pitchFamily="18" charset="-127"/>
              </a:rPr>
              <a:t>toes</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17. </a:t>
            </a:r>
            <a:r>
              <a:rPr lang="ko-KR" altLang="en-US" sz="1100" kern="0" dirty="0">
                <a:solidFill>
                  <a:srgbClr val="000000"/>
                </a:solidFill>
                <a:latin typeface="LG PC" panose="02030504000101010101" pitchFamily="18" charset="-127"/>
                <a:ea typeface="LG PC" panose="02030504000101010101" pitchFamily="18" charset="-127"/>
              </a:rPr>
              <a:t>발목 </a:t>
            </a:r>
            <a:r>
              <a:rPr lang="en-US" altLang="ko-KR" sz="900" i="1" kern="0" dirty="0">
                <a:solidFill>
                  <a:srgbClr val="00B050"/>
                </a:solidFill>
                <a:latin typeface="LG PC" panose="02030504000101010101" pitchFamily="18" charset="-127"/>
                <a:ea typeface="LG PC" panose="02030504000101010101" pitchFamily="18" charset="-127"/>
              </a:rPr>
              <a:t>pastern</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18. </a:t>
            </a:r>
            <a:r>
              <a:rPr lang="ko-KR" altLang="en-US" sz="1100" kern="0" dirty="0">
                <a:solidFill>
                  <a:srgbClr val="000000"/>
                </a:solidFill>
                <a:latin typeface="LG PC" panose="02030504000101010101" pitchFamily="18" charset="-127"/>
                <a:ea typeface="LG PC" panose="02030504000101010101" pitchFamily="18" charset="-127"/>
              </a:rPr>
              <a:t>앞발목 </a:t>
            </a:r>
            <a:r>
              <a:rPr lang="en-US" altLang="ko-KR" sz="900" i="1" kern="0" dirty="0">
                <a:solidFill>
                  <a:srgbClr val="00B050"/>
                </a:solidFill>
                <a:latin typeface="LG PC" panose="02030504000101010101" pitchFamily="18" charset="-127"/>
                <a:ea typeface="LG PC" panose="02030504000101010101" pitchFamily="18" charset="-127"/>
              </a:rPr>
              <a:t>wrist</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19. </a:t>
            </a:r>
            <a:r>
              <a:rPr lang="ko-KR" altLang="en-US" sz="1100" kern="0" dirty="0">
                <a:solidFill>
                  <a:srgbClr val="000000"/>
                </a:solidFill>
                <a:latin typeface="LG PC" panose="02030504000101010101" pitchFamily="18" charset="-127"/>
                <a:ea typeface="LG PC" panose="02030504000101010101" pitchFamily="18" charset="-127"/>
              </a:rPr>
              <a:t>겨드랑이</a:t>
            </a:r>
            <a:r>
              <a:rPr lang="en-US" altLang="ko-KR" sz="900" i="1" kern="0" dirty="0">
                <a:solidFill>
                  <a:srgbClr val="00B050"/>
                </a:solidFill>
                <a:latin typeface="LG PC" panose="02030504000101010101" pitchFamily="18" charset="-127"/>
                <a:ea typeface="LG PC" panose="02030504000101010101" pitchFamily="18" charset="-127"/>
              </a:rPr>
              <a:t>armpit</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20. </a:t>
            </a:r>
            <a:r>
              <a:rPr lang="ko-KR" altLang="en-US" sz="1100" kern="0" dirty="0">
                <a:solidFill>
                  <a:srgbClr val="000000"/>
                </a:solidFill>
                <a:latin typeface="LG PC" panose="02030504000101010101" pitchFamily="18" charset="-127"/>
                <a:ea typeface="LG PC" panose="02030504000101010101" pitchFamily="18" charset="-127"/>
              </a:rPr>
              <a:t>앞팔꿈치 </a:t>
            </a:r>
            <a:r>
              <a:rPr lang="en-US" altLang="ko-KR" sz="900" i="1" kern="0" dirty="0">
                <a:solidFill>
                  <a:srgbClr val="00B050"/>
                </a:solidFill>
                <a:latin typeface="LG PC" panose="02030504000101010101" pitchFamily="18" charset="-127"/>
                <a:ea typeface="LG PC" panose="02030504000101010101" pitchFamily="18" charset="-127"/>
              </a:rPr>
              <a:t>elbow</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21. </a:t>
            </a:r>
            <a:r>
              <a:rPr lang="ko-KR" altLang="en-US" sz="1100" kern="0" dirty="0">
                <a:solidFill>
                  <a:srgbClr val="000000"/>
                </a:solidFill>
                <a:latin typeface="LG PC" panose="02030504000101010101" pitchFamily="18" charset="-127"/>
                <a:ea typeface="LG PC" panose="02030504000101010101" pitchFamily="18" charset="-127"/>
              </a:rPr>
              <a:t>가슴 </a:t>
            </a:r>
            <a:r>
              <a:rPr lang="en-US" altLang="ko-KR" sz="900" i="1" kern="0" dirty="0">
                <a:solidFill>
                  <a:srgbClr val="00B050"/>
                </a:solidFill>
                <a:latin typeface="LG PC" panose="02030504000101010101" pitchFamily="18" charset="-127"/>
                <a:ea typeface="LG PC" panose="02030504000101010101" pitchFamily="18" charset="-127"/>
              </a:rPr>
              <a:t>chest</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22. </a:t>
            </a:r>
            <a:r>
              <a:rPr lang="ko-KR" altLang="en-US" sz="1100" kern="0" dirty="0">
                <a:solidFill>
                  <a:srgbClr val="000000"/>
                </a:solidFill>
                <a:latin typeface="LG PC" panose="02030504000101010101" pitchFamily="18" charset="-127"/>
                <a:ea typeface="LG PC" panose="02030504000101010101" pitchFamily="18" charset="-127"/>
              </a:rPr>
              <a:t>무릎 </a:t>
            </a:r>
            <a:r>
              <a:rPr lang="en-US" altLang="ko-KR" sz="900" i="1" kern="0" dirty="0">
                <a:solidFill>
                  <a:srgbClr val="00B050"/>
                </a:solidFill>
                <a:latin typeface="LG PC" panose="02030504000101010101" pitchFamily="18" charset="-127"/>
                <a:ea typeface="LG PC" panose="02030504000101010101" pitchFamily="18" charset="-127"/>
              </a:rPr>
              <a:t>knee</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23. </a:t>
            </a:r>
            <a:r>
              <a:rPr lang="ko-KR" altLang="en-US" sz="1100" kern="0" dirty="0" err="1">
                <a:solidFill>
                  <a:srgbClr val="000000"/>
                </a:solidFill>
                <a:latin typeface="LG PC" panose="02030504000101010101" pitchFamily="18" charset="-127"/>
                <a:ea typeface="LG PC" panose="02030504000101010101" pitchFamily="18" charset="-127"/>
              </a:rPr>
              <a:t>볼록살</a:t>
            </a:r>
            <a:endParaRPr lang="en-US" altLang="ko-KR" sz="1100" kern="0" dirty="0">
              <a:solidFill>
                <a:srgbClr val="000000"/>
              </a:solidFill>
              <a:latin typeface="LG PC" panose="02030504000101010101" pitchFamily="18" charset="-127"/>
              <a:ea typeface="LG PC" panose="02030504000101010101" pitchFamily="18" charset="-127"/>
            </a:endParaRP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24. </a:t>
            </a:r>
            <a:r>
              <a:rPr lang="ko-KR" altLang="en-US" sz="1100" kern="0" dirty="0">
                <a:solidFill>
                  <a:srgbClr val="000000"/>
                </a:solidFill>
                <a:latin typeface="LG PC" panose="02030504000101010101" pitchFamily="18" charset="-127"/>
                <a:ea typeface="LG PC" panose="02030504000101010101" pitchFamily="18" charset="-127"/>
              </a:rPr>
              <a:t>발가락 </a:t>
            </a:r>
            <a:r>
              <a:rPr lang="en-US" altLang="ko-KR" sz="900" i="1" kern="0" dirty="0">
                <a:solidFill>
                  <a:srgbClr val="00B050"/>
                </a:solidFill>
                <a:latin typeface="LG PC" panose="02030504000101010101" pitchFamily="18" charset="-127"/>
                <a:ea typeface="LG PC" panose="02030504000101010101" pitchFamily="18" charset="-127"/>
              </a:rPr>
              <a:t>toes</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25. </a:t>
            </a:r>
            <a:r>
              <a:rPr lang="ko-KR" altLang="en-US" sz="1100" kern="0" dirty="0">
                <a:solidFill>
                  <a:srgbClr val="000000"/>
                </a:solidFill>
                <a:latin typeface="LG PC" panose="02030504000101010101" pitchFamily="18" charset="-127"/>
                <a:ea typeface="LG PC" panose="02030504000101010101" pitchFamily="18" charset="-127"/>
              </a:rPr>
              <a:t>꼬리 </a:t>
            </a:r>
            <a:r>
              <a:rPr lang="en-US" altLang="ko-KR" sz="900" i="1" kern="0" dirty="0">
                <a:solidFill>
                  <a:srgbClr val="00B050"/>
                </a:solidFill>
                <a:latin typeface="LG PC" panose="02030504000101010101" pitchFamily="18" charset="-127"/>
                <a:ea typeface="LG PC" panose="02030504000101010101" pitchFamily="18" charset="-127"/>
              </a:rPr>
              <a:t>tail</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26. </a:t>
            </a:r>
            <a:r>
              <a:rPr lang="ko-KR" altLang="en-US" sz="1100" kern="0" dirty="0">
                <a:solidFill>
                  <a:srgbClr val="000000"/>
                </a:solidFill>
                <a:latin typeface="LG PC" panose="02030504000101010101" pitchFamily="18" charset="-127"/>
                <a:ea typeface="LG PC" panose="02030504000101010101" pitchFamily="18" charset="-127"/>
              </a:rPr>
              <a:t>뒷발허리</a:t>
            </a:r>
            <a:r>
              <a:rPr lang="en-US" altLang="ko-KR" sz="900" i="1" kern="0" dirty="0">
                <a:solidFill>
                  <a:srgbClr val="00B050"/>
                </a:solidFill>
                <a:latin typeface="LG PC" panose="02030504000101010101" pitchFamily="18" charset="-127"/>
                <a:ea typeface="LG PC" panose="02030504000101010101" pitchFamily="18" charset="-127"/>
              </a:rPr>
              <a:t>rear pasterns</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27. </a:t>
            </a:r>
            <a:r>
              <a:rPr lang="ko-KR" altLang="en-US" sz="1100" kern="0" dirty="0">
                <a:solidFill>
                  <a:srgbClr val="000000"/>
                </a:solidFill>
                <a:latin typeface="LG PC" panose="02030504000101010101" pitchFamily="18" charset="-127"/>
                <a:ea typeface="LG PC" panose="02030504000101010101" pitchFamily="18" charset="-127"/>
              </a:rPr>
              <a:t>비절 </a:t>
            </a:r>
            <a:r>
              <a:rPr lang="en-US" altLang="ko-KR" sz="900" i="1" kern="0" dirty="0">
                <a:solidFill>
                  <a:srgbClr val="00B050"/>
                </a:solidFill>
                <a:latin typeface="LG PC" panose="02030504000101010101" pitchFamily="18" charset="-127"/>
                <a:ea typeface="LG PC" panose="02030504000101010101" pitchFamily="18" charset="-127"/>
              </a:rPr>
              <a:t>hock</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28. </a:t>
            </a:r>
            <a:r>
              <a:rPr lang="ko-KR" altLang="en-US" sz="1100" kern="0" dirty="0">
                <a:solidFill>
                  <a:srgbClr val="000000"/>
                </a:solidFill>
                <a:latin typeface="LG PC" panose="02030504000101010101" pitchFamily="18" charset="-127"/>
                <a:ea typeface="LG PC" panose="02030504000101010101" pitchFamily="18" charset="-127"/>
              </a:rPr>
              <a:t>아래넓적다리 </a:t>
            </a:r>
            <a:r>
              <a:rPr lang="en-US" altLang="ko-KR" sz="900" i="1" kern="0" dirty="0">
                <a:solidFill>
                  <a:srgbClr val="00B050"/>
                </a:solidFill>
                <a:latin typeface="LG PC" panose="02030504000101010101" pitchFamily="18" charset="-127"/>
                <a:ea typeface="LG PC" panose="02030504000101010101" pitchFamily="18" charset="-127"/>
              </a:rPr>
              <a:t>lower thigh</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29. </a:t>
            </a:r>
            <a:r>
              <a:rPr lang="ko-KR" altLang="en-US" sz="1100" kern="0" dirty="0">
                <a:solidFill>
                  <a:srgbClr val="000000"/>
                </a:solidFill>
                <a:latin typeface="LG PC" panose="02030504000101010101" pitchFamily="18" charset="-127"/>
                <a:ea typeface="LG PC" panose="02030504000101010101" pitchFamily="18" charset="-127"/>
              </a:rPr>
              <a:t>넓적다리 </a:t>
            </a:r>
            <a:r>
              <a:rPr lang="en-US" altLang="ko-KR" sz="900" i="1" kern="0" dirty="0">
                <a:solidFill>
                  <a:srgbClr val="00B050"/>
                </a:solidFill>
                <a:latin typeface="LG PC" panose="02030504000101010101" pitchFamily="18" charset="-127"/>
                <a:ea typeface="LG PC" panose="02030504000101010101" pitchFamily="18" charset="-127"/>
              </a:rPr>
              <a:t>thigh</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30. </a:t>
            </a:r>
            <a:r>
              <a:rPr lang="ko-KR" altLang="en-US" sz="1100" kern="0" dirty="0">
                <a:solidFill>
                  <a:srgbClr val="000000"/>
                </a:solidFill>
                <a:latin typeface="LG PC" panose="02030504000101010101" pitchFamily="18" charset="-127"/>
                <a:ea typeface="LG PC" panose="02030504000101010101" pitchFamily="18" charset="-127"/>
              </a:rPr>
              <a:t>옆구리 </a:t>
            </a:r>
            <a:r>
              <a:rPr lang="en-US" altLang="ko-KR" sz="900" i="1" kern="0" dirty="0">
                <a:solidFill>
                  <a:srgbClr val="00B050"/>
                </a:solidFill>
                <a:latin typeface="LG PC" panose="02030504000101010101" pitchFamily="18" charset="-127"/>
                <a:ea typeface="LG PC" panose="02030504000101010101" pitchFamily="18" charset="-127"/>
              </a:rPr>
              <a:t>side</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31. </a:t>
            </a:r>
            <a:r>
              <a:rPr lang="ko-KR" altLang="en-US" sz="1100" kern="0" dirty="0">
                <a:solidFill>
                  <a:srgbClr val="000000"/>
                </a:solidFill>
                <a:latin typeface="LG PC" panose="02030504000101010101" pitchFamily="18" charset="-127"/>
                <a:ea typeface="LG PC" panose="02030504000101010101" pitchFamily="18" charset="-127"/>
              </a:rPr>
              <a:t>좌골단</a:t>
            </a:r>
            <a:r>
              <a:rPr lang="en-US" altLang="ko-KR" sz="1100" kern="0" dirty="0">
                <a:solidFill>
                  <a:srgbClr val="000000"/>
                </a:solidFill>
                <a:latin typeface="LG PC" panose="02030504000101010101" pitchFamily="18" charset="-127"/>
                <a:ea typeface="LG PC" panose="02030504000101010101" pitchFamily="18" charset="-127"/>
              </a:rPr>
              <a:t> </a:t>
            </a:r>
            <a:r>
              <a:rPr lang="en-US" altLang="ko-KR" sz="900" i="1" kern="0" dirty="0">
                <a:solidFill>
                  <a:srgbClr val="00B050"/>
                </a:solidFill>
                <a:latin typeface="LG PC" panose="02030504000101010101" pitchFamily="18" charset="-127"/>
                <a:ea typeface="LG PC" panose="02030504000101010101" pitchFamily="18" charset="-127"/>
              </a:rPr>
              <a:t>ischium</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32. </a:t>
            </a:r>
            <a:r>
              <a:rPr lang="ko-KR" altLang="en-US" sz="1100" kern="0" dirty="0">
                <a:solidFill>
                  <a:srgbClr val="000000"/>
                </a:solidFill>
                <a:latin typeface="LG PC" panose="02030504000101010101" pitchFamily="18" charset="-127"/>
                <a:ea typeface="LG PC" panose="02030504000101010101" pitchFamily="18" charset="-127"/>
              </a:rPr>
              <a:t>엉덩이 </a:t>
            </a:r>
            <a:r>
              <a:rPr lang="en-US" altLang="ko-KR" sz="900" i="1" kern="0" dirty="0">
                <a:solidFill>
                  <a:srgbClr val="00B050"/>
                </a:solidFill>
                <a:latin typeface="LG PC" panose="02030504000101010101" pitchFamily="18" charset="-127"/>
                <a:ea typeface="LG PC" panose="02030504000101010101" pitchFamily="18" charset="-127"/>
              </a:rPr>
              <a:t>hip</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33. </a:t>
            </a:r>
            <a:r>
              <a:rPr lang="ko-KR" altLang="en-US" sz="1100" kern="0" dirty="0">
                <a:solidFill>
                  <a:srgbClr val="000000"/>
                </a:solidFill>
                <a:latin typeface="LG PC" panose="02030504000101010101" pitchFamily="18" charset="-127"/>
                <a:ea typeface="LG PC" panose="02030504000101010101" pitchFamily="18" charset="-127"/>
              </a:rPr>
              <a:t>허리 </a:t>
            </a:r>
            <a:r>
              <a:rPr lang="en-US" altLang="ko-KR" sz="900" i="1" kern="0" dirty="0">
                <a:solidFill>
                  <a:srgbClr val="00B050"/>
                </a:solidFill>
                <a:latin typeface="LG PC" panose="02030504000101010101" pitchFamily="18" charset="-127"/>
                <a:ea typeface="LG PC" panose="02030504000101010101" pitchFamily="18" charset="-127"/>
              </a:rPr>
              <a:t>waist</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34. </a:t>
            </a:r>
            <a:r>
              <a:rPr lang="ko-KR" altLang="en-US" sz="1100" kern="0" dirty="0">
                <a:solidFill>
                  <a:srgbClr val="000000"/>
                </a:solidFill>
                <a:latin typeface="LG PC" panose="02030504000101010101" pitchFamily="18" charset="-127"/>
                <a:ea typeface="LG PC" panose="02030504000101010101" pitchFamily="18" charset="-127"/>
              </a:rPr>
              <a:t>십자부</a:t>
            </a:r>
            <a:r>
              <a:rPr lang="en-US" altLang="ko-KR" sz="800" i="1" kern="0" dirty="0">
                <a:solidFill>
                  <a:srgbClr val="00B050"/>
                </a:solidFill>
                <a:latin typeface="LG PC" panose="02030504000101010101" pitchFamily="18" charset="-127"/>
                <a:ea typeface="LG PC" panose="02030504000101010101" pitchFamily="18" charset="-127"/>
              </a:rPr>
              <a:t>pelvic arch</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35. </a:t>
            </a:r>
            <a:r>
              <a:rPr lang="ko-KR" altLang="en-US" sz="1100" kern="0" dirty="0">
                <a:solidFill>
                  <a:srgbClr val="000000"/>
                </a:solidFill>
                <a:latin typeface="LG PC" panose="02030504000101010101" pitchFamily="18" charset="-127"/>
                <a:ea typeface="LG PC" panose="02030504000101010101" pitchFamily="18" charset="-127"/>
              </a:rPr>
              <a:t>등 </a:t>
            </a:r>
            <a:r>
              <a:rPr lang="en-US" altLang="ko-KR" sz="900" i="1" kern="0" dirty="0">
                <a:solidFill>
                  <a:srgbClr val="00B050"/>
                </a:solidFill>
                <a:latin typeface="LG PC" panose="02030504000101010101" pitchFamily="18" charset="-127"/>
                <a:ea typeface="LG PC" panose="02030504000101010101" pitchFamily="18" charset="-127"/>
              </a:rPr>
              <a:t>back</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36. </a:t>
            </a:r>
            <a:r>
              <a:rPr lang="ko-KR" altLang="en-US" sz="1100" kern="0" dirty="0">
                <a:solidFill>
                  <a:srgbClr val="000000"/>
                </a:solidFill>
                <a:latin typeface="LG PC" panose="02030504000101010101" pitchFamily="18" charset="-127"/>
                <a:ea typeface="LG PC" panose="02030504000101010101" pitchFamily="18" charset="-127"/>
              </a:rPr>
              <a:t>기갑 </a:t>
            </a:r>
            <a:r>
              <a:rPr lang="en-US" altLang="ko-KR" sz="900" i="1" kern="0" dirty="0">
                <a:solidFill>
                  <a:srgbClr val="00B050"/>
                </a:solidFill>
                <a:latin typeface="LG PC" panose="02030504000101010101" pitchFamily="18" charset="-127"/>
                <a:ea typeface="LG PC" panose="02030504000101010101" pitchFamily="18" charset="-127"/>
              </a:rPr>
              <a:t>wither</a:t>
            </a:r>
          </a:p>
          <a:p>
            <a:pPr algn="just" fontAlgn="base">
              <a:lnSpc>
                <a:spcPct val="160000"/>
              </a:lnSpc>
            </a:pPr>
            <a:r>
              <a:rPr lang="en-US" altLang="ko-KR" sz="1100" kern="0" dirty="0">
                <a:solidFill>
                  <a:srgbClr val="000000"/>
                </a:solidFill>
                <a:latin typeface="LG PC" panose="02030504000101010101" pitchFamily="18" charset="-127"/>
                <a:ea typeface="LG PC" panose="02030504000101010101" pitchFamily="18" charset="-127"/>
              </a:rPr>
              <a:t>37. </a:t>
            </a:r>
            <a:r>
              <a:rPr lang="ko-KR" altLang="en-US" sz="1100" kern="0" dirty="0">
                <a:solidFill>
                  <a:srgbClr val="000000"/>
                </a:solidFill>
                <a:latin typeface="LG PC" panose="02030504000101010101" pitchFamily="18" charset="-127"/>
                <a:ea typeface="LG PC" panose="02030504000101010101" pitchFamily="18" charset="-127"/>
              </a:rPr>
              <a:t>목 </a:t>
            </a:r>
            <a:r>
              <a:rPr lang="en-US" altLang="ko-KR" sz="900" i="1" kern="0" dirty="0">
                <a:solidFill>
                  <a:srgbClr val="00B050"/>
                </a:solidFill>
                <a:latin typeface="LG PC" panose="02030504000101010101" pitchFamily="18" charset="-127"/>
                <a:ea typeface="LG PC" panose="02030504000101010101" pitchFamily="18" charset="-127"/>
              </a:rPr>
              <a:t>neck</a:t>
            </a:r>
            <a:endParaRPr lang="ko-KR" altLang="en-US" sz="900" i="1" kern="0" dirty="0">
              <a:solidFill>
                <a:srgbClr val="00B050"/>
              </a:solidFill>
              <a:latin typeface="LG PC" panose="02030504000101010101" pitchFamily="18" charset="-127"/>
              <a:ea typeface="LG PC" panose="02030504000101010101" pitchFamily="18" charset="-127"/>
            </a:endParaRPr>
          </a:p>
        </p:txBody>
      </p:sp>
      <p:sp>
        <p:nvSpPr>
          <p:cNvPr id="8" name="오각형 7"/>
          <p:cNvSpPr/>
          <p:nvPr/>
        </p:nvSpPr>
        <p:spPr>
          <a:xfrm>
            <a:off x="827584" y="869933"/>
            <a:ext cx="1774966" cy="400110"/>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견체 명칭도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names of body parts</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Tree>
    <p:extLst>
      <p:ext uri="{BB962C8B-B14F-4D97-AF65-F5344CB8AC3E}">
        <p14:creationId xmlns:p14="http://schemas.microsoft.com/office/powerpoint/2010/main" val="198742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5" name="오각형 4"/>
          <p:cNvSpPr/>
          <p:nvPr/>
        </p:nvSpPr>
        <p:spPr>
          <a:xfrm>
            <a:off x="828184" y="915566"/>
            <a:ext cx="1774966" cy="400110"/>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골격 명칭도</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name of skeleton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2570"/>
          <a:stretch/>
        </p:blipFill>
        <p:spPr bwMode="auto">
          <a:xfrm>
            <a:off x="2858341" y="711637"/>
            <a:ext cx="4896544" cy="4031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67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5" name="오각형 4"/>
          <p:cNvSpPr/>
          <p:nvPr/>
        </p:nvSpPr>
        <p:spPr>
          <a:xfrm>
            <a:off x="828184" y="915566"/>
            <a:ext cx="1774966" cy="576064"/>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소화기계통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digestive system</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pic>
        <p:nvPicPr>
          <p:cNvPr id="6" name="그림 5" descr="1579088933280.jpg"/>
          <p:cNvPicPr>
            <a:picLocks noChangeAspect="1"/>
          </p:cNvPicPr>
          <p:nvPr/>
        </p:nvPicPr>
        <p:blipFill>
          <a:blip r:embed="rId2" cstate="print"/>
          <a:stretch>
            <a:fillRect/>
          </a:stretch>
        </p:blipFill>
        <p:spPr>
          <a:xfrm>
            <a:off x="3071802" y="785800"/>
            <a:ext cx="4854152" cy="4068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3767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5" name="오각형 4"/>
          <p:cNvSpPr/>
          <p:nvPr/>
        </p:nvSpPr>
        <p:spPr>
          <a:xfrm>
            <a:off x="755576" y="915566"/>
            <a:ext cx="1847574" cy="648072"/>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사지 구성 각도</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limb construction angle</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8" name="Picture 2" descr="D:\정지현 - 훈련\진도\진도진도진도.jpg"/>
          <p:cNvPicPr>
            <a:picLocks noChangeAspect="1" noChangeArrowheads="1"/>
          </p:cNvPicPr>
          <p:nvPr/>
        </p:nvPicPr>
        <p:blipFill rotWithShape="1">
          <a:blip r:embed="rId2">
            <a:extLst>
              <a:ext uri="{28A0092B-C50C-407E-A947-70E740481C1C}">
                <a14:useLocalDpi xmlns:a14="http://schemas.microsoft.com/office/drawing/2010/main" val="0"/>
              </a:ext>
            </a:extLst>
          </a:blip>
          <a:srcRect t="21265" b="1852"/>
          <a:stretch/>
        </p:blipFill>
        <p:spPr bwMode="auto">
          <a:xfrm>
            <a:off x="2843808" y="724670"/>
            <a:ext cx="4824536" cy="4063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모서리가 둥근 직사각형 8"/>
          <p:cNvSpPr/>
          <p:nvPr/>
        </p:nvSpPr>
        <p:spPr>
          <a:xfrm>
            <a:off x="3419872" y="3426362"/>
            <a:ext cx="969248" cy="297516"/>
          </a:xfrm>
          <a:prstGeom prst="roundRect">
            <a:avLst>
              <a:gd name="adj" fmla="val 50000"/>
            </a:avLst>
          </a:prstGeom>
          <a:solidFill>
            <a:srgbClr val="004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bg1"/>
                </a:solidFill>
                <a:latin typeface="Tmon몬소리 Black" panose="02000A03000000000000" pitchFamily="2" charset="-127"/>
                <a:ea typeface="Tmon몬소리 Black" panose="02000A03000000000000" pitchFamily="2" charset="-127"/>
              </a:rPr>
              <a:t>135</a:t>
            </a:r>
            <a:r>
              <a:rPr lang="ko-KR" altLang="en-US" sz="900" dirty="0">
                <a:solidFill>
                  <a:schemeClr val="bg1"/>
                </a:solidFill>
                <a:latin typeface="Tmon몬소리 Black" panose="02000A03000000000000" pitchFamily="2" charset="-127"/>
                <a:ea typeface="Tmon몬소리 Black" panose="02000A03000000000000" pitchFamily="2" charset="-127"/>
              </a:rPr>
              <a:t>도</a:t>
            </a:r>
            <a:r>
              <a:rPr lang="en-US" altLang="ko-KR" sz="900" dirty="0">
                <a:solidFill>
                  <a:schemeClr val="bg1"/>
                </a:solidFill>
                <a:latin typeface="Tmon몬소리 Black" panose="02000A03000000000000" pitchFamily="2" charset="-127"/>
                <a:ea typeface="Tmon몬소리 Black" panose="02000A03000000000000" pitchFamily="2" charset="-127"/>
              </a:rPr>
              <a:t>-145</a:t>
            </a:r>
            <a:r>
              <a:rPr lang="ko-KR" altLang="en-US" sz="900" dirty="0">
                <a:solidFill>
                  <a:schemeClr val="bg1"/>
                </a:solidFill>
                <a:latin typeface="Tmon몬소리 Black" panose="02000A03000000000000" pitchFamily="2" charset="-127"/>
                <a:ea typeface="Tmon몬소리 Black" panose="02000A03000000000000" pitchFamily="2" charset="-127"/>
              </a:rPr>
              <a:t>도</a:t>
            </a:r>
            <a:endParaRPr lang="ko-KR" altLang="en-US" sz="900" dirty="0">
              <a:solidFill>
                <a:schemeClr val="bg1"/>
              </a:solidFill>
              <a:latin typeface="LG PC" panose="02030504000101010101" pitchFamily="18" charset="-127"/>
              <a:ea typeface="LG PC" panose="02030504000101010101" pitchFamily="18" charset="-127"/>
            </a:endParaRPr>
          </a:p>
        </p:txBody>
      </p:sp>
      <p:sp>
        <p:nvSpPr>
          <p:cNvPr id="11" name="모서리가 둥근 직사각형 10"/>
          <p:cNvSpPr/>
          <p:nvPr/>
        </p:nvSpPr>
        <p:spPr>
          <a:xfrm>
            <a:off x="4826888" y="4371950"/>
            <a:ext cx="537200" cy="297516"/>
          </a:xfrm>
          <a:prstGeom prst="roundRect">
            <a:avLst>
              <a:gd name="adj" fmla="val 50000"/>
            </a:avLst>
          </a:prstGeom>
          <a:solidFill>
            <a:srgbClr val="004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bg1"/>
                </a:solidFill>
                <a:latin typeface="Tmon몬소리 Black" panose="02000A03000000000000" pitchFamily="2" charset="-127"/>
                <a:ea typeface="Tmon몬소리 Black" panose="02000A03000000000000" pitchFamily="2" charset="-127"/>
              </a:rPr>
              <a:t>50</a:t>
            </a:r>
            <a:r>
              <a:rPr lang="ko-KR" altLang="en-US" sz="900" dirty="0">
                <a:solidFill>
                  <a:schemeClr val="bg1"/>
                </a:solidFill>
                <a:latin typeface="Tmon몬소리 Black" panose="02000A03000000000000" pitchFamily="2" charset="-127"/>
                <a:ea typeface="Tmon몬소리 Black" panose="02000A03000000000000" pitchFamily="2" charset="-127"/>
              </a:rPr>
              <a:t>도</a:t>
            </a:r>
            <a:endParaRPr lang="ko-KR" altLang="en-US" sz="900" dirty="0">
              <a:solidFill>
                <a:schemeClr val="bg1"/>
              </a:solidFill>
              <a:latin typeface="LG PC" panose="02030504000101010101" pitchFamily="18" charset="-127"/>
              <a:ea typeface="LG PC" panose="02030504000101010101" pitchFamily="18" charset="-127"/>
            </a:endParaRPr>
          </a:p>
        </p:txBody>
      </p:sp>
      <p:sp>
        <p:nvSpPr>
          <p:cNvPr id="12" name="모서리가 둥근 직사각형 11"/>
          <p:cNvSpPr/>
          <p:nvPr/>
        </p:nvSpPr>
        <p:spPr>
          <a:xfrm>
            <a:off x="5868144" y="4095084"/>
            <a:ext cx="969248" cy="297516"/>
          </a:xfrm>
          <a:prstGeom prst="roundRect">
            <a:avLst>
              <a:gd name="adj" fmla="val 50000"/>
            </a:avLst>
          </a:prstGeom>
          <a:solidFill>
            <a:srgbClr val="004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bg1"/>
                </a:solidFill>
                <a:latin typeface="Tmon몬소리 Black" panose="02000A03000000000000" pitchFamily="2" charset="-127"/>
                <a:ea typeface="Tmon몬소리 Black" panose="02000A03000000000000" pitchFamily="2" charset="-127"/>
              </a:rPr>
              <a:t>130</a:t>
            </a:r>
            <a:r>
              <a:rPr lang="ko-KR" altLang="en-US" sz="900" dirty="0">
                <a:solidFill>
                  <a:schemeClr val="bg1"/>
                </a:solidFill>
                <a:latin typeface="Tmon몬소리 Black" panose="02000A03000000000000" pitchFamily="2" charset="-127"/>
                <a:ea typeface="Tmon몬소리 Black" panose="02000A03000000000000" pitchFamily="2" charset="-127"/>
              </a:rPr>
              <a:t>도</a:t>
            </a:r>
            <a:r>
              <a:rPr lang="en-US" altLang="ko-KR" sz="900" dirty="0">
                <a:solidFill>
                  <a:schemeClr val="bg1"/>
                </a:solidFill>
                <a:latin typeface="Tmon몬소리 Black" panose="02000A03000000000000" pitchFamily="2" charset="-127"/>
                <a:ea typeface="Tmon몬소리 Black" panose="02000A03000000000000" pitchFamily="2" charset="-127"/>
              </a:rPr>
              <a:t>-135</a:t>
            </a:r>
            <a:r>
              <a:rPr lang="ko-KR" altLang="en-US" sz="900" dirty="0">
                <a:solidFill>
                  <a:schemeClr val="bg1"/>
                </a:solidFill>
                <a:latin typeface="Tmon몬소리 Black" panose="02000A03000000000000" pitchFamily="2" charset="-127"/>
                <a:ea typeface="Tmon몬소리 Black" panose="02000A03000000000000" pitchFamily="2" charset="-127"/>
              </a:rPr>
              <a:t>도</a:t>
            </a:r>
            <a:endParaRPr lang="ko-KR" altLang="en-US" sz="900" dirty="0">
              <a:solidFill>
                <a:schemeClr val="bg1"/>
              </a:solidFill>
              <a:latin typeface="LG PC" panose="02030504000101010101" pitchFamily="18" charset="-127"/>
              <a:ea typeface="LG PC" panose="02030504000101010101" pitchFamily="18" charset="-127"/>
            </a:endParaRPr>
          </a:p>
        </p:txBody>
      </p:sp>
      <p:sp>
        <p:nvSpPr>
          <p:cNvPr id="13" name="모서리가 둥근 직사각형 12"/>
          <p:cNvSpPr/>
          <p:nvPr/>
        </p:nvSpPr>
        <p:spPr>
          <a:xfrm>
            <a:off x="7059136" y="2762022"/>
            <a:ext cx="969248" cy="297516"/>
          </a:xfrm>
          <a:prstGeom prst="roundRect">
            <a:avLst>
              <a:gd name="adj" fmla="val 50000"/>
            </a:avLst>
          </a:prstGeom>
          <a:solidFill>
            <a:srgbClr val="004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bg1"/>
                </a:solidFill>
                <a:latin typeface="Tmon몬소리 Black" panose="02000A03000000000000" pitchFamily="2" charset="-127"/>
                <a:ea typeface="Tmon몬소리 Black" panose="02000A03000000000000" pitchFamily="2" charset="-127"/>
              </a:rPr>
              <a:t>120</a:t>
            </a:r>
            <a:r>
              <a:rPr lang="ko-KR" altLang="en-US" sz="900" dirty="0">
                <a:solidFill>
                  <a:schemeClr val="bg1"/>
                </a:solidFill>
                <a:latin typeface="Tmon몬소리 Black" panose="02000A03000000000000" pitchFamily="2" charset="-127"/>
                <a:ea typeface="Tmon몬소리 Black" panose="02000A03000000000000" pitchFamily="2" charset="-127"/>
              </a:rPr>
              <a:t>도</a:t>
            </a:r>
            <a:r>
              <a:rPr lang="en-US" altLang="ko-KR" sz="900" dirty="0">
                <a:solidFill>
                  <a:schemeClr val="bg1"/>
                </a:solidFill>
                <a:latin typeface="Tmon몬소리 Black" panose="02000A03000000000000" pitchFamily="2" charset="-127"/>
                <a:ea typeface="Tmon몬소리 Black" panose="02000A03000000000000" pitchFamily="2" charset="-127"/>
              </a:rPr>
              <a:t>-125</a:t>
            </a:r>
            <a:r>
              <a:rPr lang="ko-KR" altLang="en-US" sz="900" dirty="0">
                <a:solidFill>
                  <a:schemeClr val="bg1"/>
                </a:solidFill>
                <a:latin typeface="Tmon몬소리 Black" panose="02000A03000000000000" pitchFamily="2" charset="-127"/>
                <a:ea typeface="Tmon몬소리 Black" panose="02000A03000000000000" pitchFamily="2" charset="-127"/>
              </a:rPr>
              <a:t>도</a:t>
            </a:r>
            <a:endParaRPr lang="ko-KR" altLang="en-US" sz="900" dirty="0">
              <a:solidFill>
                <a:schemeClr val="bg1"/>
              </a:solidFill>
              <a:latin typeface="LG PC" panose="02030504000101010101" pitchFamily="18" charset="-127"/>
              <a:ea typeface="LG PC" panose="02030504000101010101" pitchFamily="18" charset="-127"/>
            </a:endParaRPr>
          </a:p>
        </p:txBody>
      </p:sp>
      <p:sp>
        <p:nvSpPr>
          <p:cNvPr id="14" name="모서리가 둥근 직사각형 13"/>
          <p:cNvSpPr/>
          <p:nvPr/>
        </p:nvSpPr>
        <p:spPr>
          <a:xfrm>
            <a:off x="7092280" y="2058210"/>
            <a:ext cx="537200" cy="297516"/>
          </a:xfrm>
          <a:prstGeom prst="roundRect">
            <a:avLst>
              <a:gd name="adj" fmla="val 50000"/>
            </a:avLst>
          </a:prstGeom>
          <a:solidFill>
            <a:srgbClr val="004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bg1"/>
                </a:solidFill>
                <a:latin typeface="Tmon몬소리 Black" panose="02000A03000000000000" pitchFamily="2" charset="-127"/>
                <a:ea typeface="Tmon몬소리 Black" panose="02000A03000000000000" pitchFamily="2" charset="-127"/>
              </a:rPr>
              <a:t>30</a:t>
            </a:r>
            <a:r>
              <a:rPr lang="ko-KR" altLang="en-US" sz="900" dirty="0">
                <a:solidFill>
                  <a:schemeClr val="bg1"/>
                </a:solidFill>
                <a:latin typeface="Tmon몬소리 Black" panose="02000A03000000000000" pitchFamily="2" charset="-127"/>
                <a:ea typeface="Tmon몬소리 Black" panose="02000A03000000000000" pitchFamily="2" charset="-127"/>
              </a:rPr>
              <a:t>도</a:t>
            </a:r>
            <a:endParaRPr lang="ko-KR" altLang="en-US" sz="900" dirty="0">
              <a:solidFill>
                <a:schemeClr val="bg1"/>
              </a:solidFill>
              <a:latin typeface="LG PC" panose="02030504000101010101" pitchFamily="18" charset="-127"/>
              <a:ea typeface="LG PC" panose="02030504000101010101" pitchFamily="18" charset="-127"/>
            </a:endParaRPr>
          </a:p>
        </p:txBody>
      </p:sp>
      <p:sp>
        <p:nvSpPr>
          <p:cNvPr id="15" name="모서리가 둥근 직사각형 14"/>
          <p:cNvSpPr/>
          <p:nvPr/>
        </p:nvSpPr>
        <p:spPr>
          <a:xfrm>
            <a:off x="4860032" y="2634274"/>
            <a:ext cx="720080" cy="297516"/>
          </a:xfrm>
          <a:prstGeom prst="roundRect">
            <a:avLst>
              <a:gd name="adj" fmla="val 50000"/>
            </a:avLst>
          </a:prstGeom>
          <a:solidFill>
            <a:srgbClr val="004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bg1"/>
                </a:solidFill>
                <a:latin typeface="Tmon몬소리 Black" panose="02000A03000000000000" pitchFamily="2" charset="-127"/>
                <a:ea typeface="Tmon몬소리 Black" panose="02000A03000000000000" pitchFamily="2" charset="-127"/>
              </a:rPr>
              <a:t>90</a:t>
            </a:r>
            <a:r>
              <a:rPr lang="ko-KR" altLang="en-US" sz="900" dirty="0">
                <a:solidFill>
                  <a:schemeClr val="bg1"/>
                </a:solidFill>
                <a:latin typeface="Tmon몬소리 Black" panose="02000A03000000000000" pitchFamily="2" charset="-127"/>
                <a:ea typeface="Tmon몬소리 Black" panose="02000A03000000000000" pitchFamily="2" charset="-127"/>
              </a:rPr>
              <a:t>도</a:t>
            </a:r>
            <a:r>
              <a:rPr lang="en-US" altLang="ko-KR" sz="900" dirty="0">
                <a:solidFill>
                  <a:schemeClr val="bg1"/>
                </a:solidFill>
                <a:latin typeface="Tmon몬소리 Black" panose="02000A03000000000000" pitchFamily="2" charset="-127"/>
                <a:ea typeface="Tmon몬소리 Black" panose="02000A03000000000000" pitchFamily="2" charset="-127"/>
              </a:rPr>
              <a:t>+</a:t>
            </a:r>
            <a:r>
              <a:rPr lang="en-US" altLang="ko-KR" sz="1050" dirty="0">
                <a:solidFill>
                  <a:schemeClr val="bg1"/>
                </a:solidFill>
                <a:latin typeface="Tmon몬소리 Black" panose="02000A03000000000000" pitchFamily="2" charset="-127"/>
                <a:ea typeface="Tmon몬소리 Black" panose="02000A03000000000000" pitchFamily="2" charset="-127"/>
              </a:rPr>
              <a:t>α</a:t>
            </a:r>
            <a:endParaRPr lang="ko-KR" altLang="en-US" sz="1050" dirty="0">
              <a:solidFill>
                <a:schemeClr val="bg1"/>
              </a:solidFill>
              <a:latin typeface="LG PC" panose="02030504000101010101" pitchFamily="18" charset="-127"/>
              <a:ea typeface="LG PC" panose="02030504000101010101" pitchFamily="18" charset="-127"/>
            </a:endParaRPr>
          </a:p>
        </p:txBody>
      </p:sp>
      <p:sp>
        <p:nvSpPr>
          <p:cNvPr id="16" name="모서리가 둥근 직사각형 15"/>
          <p:cNvSpPr/>
          <p:nvPr/>
        </p:nvSpPr>
        <p:spPr>
          <a:xfrm>
            <a:off x="5870416" y="2706282"/>
            <a:ext cx="720080" cy="297516"/>
          </a:xfrm>
          <a:prstGeom prst="roundRect">
            <a:avLst>
              <a:gd name="adj" fmla="val 50000"/>
            </a:avLst>
          </a:prstGeom>
          <a:solidFill>
            <a:srgbClr val="004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bg1"/>
                </a:solidFill>
                <a:latin typeface="Tmon몬소리 Black" panose="02000A03000000000000" pitchFamily="2" charset="-127"/>
                <a:ea typeface="Tmon몬소리 Black" panose="02000A03000000000000" pitchFamily="2" charset="-127"/>
              </a:rPr>
              <a:t>90</a:t>
            </a:r>
            <a:r>
              <a:rPr lang="ko-KR" altLang="en-US" sz="900" dirty="0">
                <a:solidFill>
                  <a:schemeClr val="bg1"/>
                </a:solidFill>
                <a:latin typeface="Tmon몬소리 Black" panose="02000A03000000000000" pitchFamily="2" charset="-127"/>
                <a:ea typeface="Tmon몬소리 Black" panose="02000A03000000000000" pitchFamily="2" charset="-127"/>
              </a:rPr>
              <a:t>도</a:t>
            </a:r>
            <a:r>
              <a:rPr lang="en-US" altLang="ko-KR" sz="900" dirty="0">
                <a:solidFill>
                  <a:schemeClr val="bg1"/>
                </a:solidFill>
                <a:latin typeface="Tmon몬소리 Black" panose="02000A03000000000000" pitchFamily="2" charset="-127"/>
                <a:ea typeface="Tmon몬소리 Black" panose="02000A03000000000000" pitchFamily="2" charset="-127"/>
              </a:rPr>
              <a:t>+</a:t>
            </a:r>
            <a:r>
              <a:rPr lang="en-US" altLang="ko-KR" sz="1050" dirty="0">
                <a:solidFill>
                  <a:schemeClr val="bg1"/>
                </a:solidFill>
                <a:latin typeface="Tmon몬소리 Black" panose="02000A03000000000000" pitchFamily="2" charset="-127"/>
                <a:ea typeface="Tmon몬소리 Black" panose="02000A03000000000000" pitchFamily="2" charset="-127"/>
              </a:rPr>
              <a:t>α</a:t>
            </a:r>
            <a:endParaRPr lang="ko-KR" altLang="en-US" sz="1050" dirty="0">
              <a:solidFill>
                <a:schemeClr val="bg1"/>
              </a:solidFill>
              <a:latin typeface="LG PC" panose="02030504000101010101" pitchFamily="18" charset="-127"/>
              <a:ea typeface="LG PC" panose="02030504000101010101" pitchFamily="18" charset="-127"/>
            </a:endParaRPr>
          </a:p>
        </p:txBody>
      </p:sp>
    </p:spTree>
    <p:extLst>
      <p:ext uri="{BB962C8B-B14F-4D97-AF65-F5344CB8AC3E}">
        <p14:creationId xmlns:p14="http://schemas.microsoft.com/office/powerpoint/2010/main" val="851509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5" name="오각형 4"/>
          <p:cNvSpPr/>
          <p:nvPr/>
        </p:nvSpPr>
        <p:spPr>
          <a:xfrm>
            <a:off x="755576" y="869270"/>
            <a:ext cx="1847574" cy="400109"/>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사지 구성 각도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Limb construction angle</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6386" name="Picture 2" descr="C:\Users\챠엘\Desktop\진도\전구골격구조각도.jpg"/>
          <p:cNvPicPr>
            <a:picLocks noChangeAspect="1" noChangeArrowheads="1"/>
          </p:cNvPicPr>
          <p:nvPr/>
        </p:nvPicPr>
        <p:blipFill rotWithShape="1">
          <a:blip r:embed="rId2">
            <a:extLst>
              <a:ext uri="{28A0092B-C50C-407E-A947-70E740481C1C}">
                <a14:useLocalDpi xmlns:a14="http://schemas.microsoft.com/office/drawing/2010/main" val="0"/>
              </a:ext>
            </a:extLst>
          </a:blip>
          <a:srcRect l="45604"/>
          <a:stretch/>
        </p:blipFill>
        <p:spPr bwMode="auto">
          <a:xfrm>
            <a:off x="4347195" y="1426566"/>
            <a:ext cx="2673077" cy="3449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모서리가 둥근 직사각형 7"/>
          <p:cNvSpPr/>
          <p:nvPr/>
        </p:nvSpPr>
        <p:spPr>
          <a:xfrm>
            <a:off x="2771800" y="869269"/>
            <a:ext cx="2376264" cy="400110"/>
          </a:xfrm>
          <a:prstGeom prst="roundRect">
            <a:avLst>
              <a:gd name="adj" fmla="val 33896"/>
            </a:avLst>
          </a:prstGeom>
          <a:solidFill>
            <a:srgbClr val="FFEBAB"/>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o-KR" altLang="en-US" sz="1400" dirty="0">
                <a:solidFill>
                  <a:srgbClr val="0045D0"/>
                </a:solidFill>
                <a:latin typeface="Tmon몬소리 Black" panose="02000A03000000000000" pitchFamily="2" charset="-127"/>
                <a:ea typeface="Tmon몬소리 Black" panose="02000A03000000000000" pitchFamily="2" charset="-127"/>
              </a:rPr>
              <a:t>전구골격구조각도</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just"/>
            <a:r>
              <a:rPr lang="en-US" altLang="ko-KR" sz="1000" i="1" dirty="0">
                <a:solidFill>
                  <a:srgbClr val="00B050"/>
                </a:solidFill>
                <a:latin typeface="Tmon몬소리 Black" panose="02000A03000000000000" pitchFamily="2" charset="-127"/>
                <a:ea typeface="Tmon몬소리 Black" panose="02000A03000000000000" pitchFamily="2" charset="-127"/>
              </a:rPr>
              <a:t>Forequarter construction angle</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pic>
        <p:nvPicPr>
          <p:cNvPr id="2050" name="Picture 2" descr="D:\정지현 - 훈련\진도\새 폴더\한우리견사 대표견 (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13"/>
          <a:stretch/>
        </p:blipFill>
        <p:spPr bwMode="auto">
          <a:xfrm flipH="1">
            <a:off x="2158519" y="1426566"/>
            <a:ext cx="2584211" cy="3449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타원 3"/>
          <p:cNvSpPr/>
          <p:nvPr/>
        </p:nvSpPr>
        <p:spPr>
          <a:xfrm>
            <a:off x="2995153" y="2643758"/>
            <a:ext cx="1432831" cy="216024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51902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5" name="오각형 4"/>
          <p:cNvSpPr/>
          <p:nvPr/>
        </p:nvSpPr>
        <p:spPr>
          <a:xfrm>
            <a:off x="828184" y="875497"/>
            <a:ext cx="1774966" cy="400110"/>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사지 구성 각도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limb construction angle</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5362" name="Picture 2" descr="C:\Users\챠엘\Desktop\진도\사지각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891" y="1347614"/>
            <a:ext cx="5000218" cy="3509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모서리가 둥근 직사각형 7"/>
          <p:cNvSpPr/>
          <p:nvPr/>
        </p:nvSpPr>
        <p:spPr>
          <a:xfrm>
            <a:off x="2771800" y="869270"/>
            <a:ext cx="2376264" cy="400110"/>
          </a:xfrm>
          <a:prstGeom prst="roundRect">
            <a:avLst>
              <a:gd name="adj" fmla="val 33896"/>
            </a:avLst>
          </a:prstGeom>
          <a:solidFill>
            <a:srgbClr val="FFEBAB"/>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o-KR" altLang="en-US" sz="1400" dirty="0">
                <a:solidFill>
                  <a:srgbClr val="0045D0"/>
                </a:solidFill>
                <a:latin typeface="Tmon몬소리 Black" panose="02000A03000000000000" pitchFamily="2" charset="-127"/>
                <a:ea typeface="Tmon몬소리 Black" panose="02000A03000000000000" pitchFamily="2" charset="-127"/>
              </a:rPr>
              <a:t>후구골격구조각도</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just"/>
            <a:r>
              <a:rPr lang="en-US" altLang="ko-KR" sz="1000" i="1" dirty="0">
                <a:solidFill>
                  <a:srgbClr val="00B050"/>
                </a:solidFill>
                <a:latin typeface="Tmon몬소리 Black" panose="02000A03000000000000" pitchFamily="2" charset="-127"/>
                <a:ea typeface="Tmon몬소리 Black" panose="02000A03000000000000" pitchFamily="2" charset="-127"/>
              </a:rPr>
              <a:t>hindquarter construction angle</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Tree>
    <p:extLst>
      <p:ext uri="{BB962C8B-B14F-4D97-AF65-F5344CB8AC3E}">
        <p14:creationId xmlns:p14="http://schemas.microsoft.com/office/powerpoint/2010/main" val="2188291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5" name="오각형 4"/>
          <p:cNvSpPr/>
          <p:nvPr/>
        </p:nvSpPr>
        <p:spPr>
          <a:xfrm>
            <a:off x="828184" y="915566"/>
            <a:ext cx="1774966" cy="504056"/>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일반외모</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general appearance</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10" name="모서리가 둥근 직사각형 9"/>
          <p:cNvSpPr/>
          <p:nvPr/>
        </p:nvSpPr>
        <p:spPr>
          <a:xfrm>
            <a:off x="2915816" y="771551"/>
            <a:ext cx="5264616" cy="1440160"/>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kumimoji="1" lang="ko-KR" altLang="ko-KR" sz="1200" dirty="0" err="1">
                <a:solidFill>
                  <a:srgbClr val="000000"/>
                </a:solidFill>
                <a:latin typeface="LG PC" panose="02030504000101010101" pitchFamily="18" charset="-127"/>
                <a:ea typeface="LG PC" panose="02030504000101010101" pitchFamily="18" charset="-127"/>
                <a:cs typeface="굴림" pitchFamily="50" charset="-127"/>
              </a:rPr>
              <a:t>진도견은</a:t>
            </a:r>
            <a:r>
              <a:rPr kumimoji="1" lang="ko-KR" altLang="ko-KR" sz="1200" dirty="0">
                <a:solidFill>
                  <a:srgbClr val="000000"/>
                </a:solidFill>
                <a:latin typeface="LG PC" panose="02030504000101010101" pitchFamily="18" charset="-127"/>
                <a:ea typeface="LG PC" panose="02030504000101010101" pitchFamily="18" charset="-127"/>
                <a:cs typeface="굴림" pitchFamily="50" charset="-127"/>
              </a:rPr>
              <a:t> 균형이 잘 잡힌 </a:t>
            </a:r>
            <a:r>
              <a:rPr kumimoji="1" lang="ko-KR" altLang="ko-KR" sz="1200" dirty="0" err="1">
                <a:solidFill>
                  <a:srgbClr val="000000"/>
                </a:solidFill>
                <a:latin typeface="LG PC" panose="02030504000101010101" pitchFamily="18" charset="-127"/>
                <a:ea typeface="LG PC" panose="02030504000101010101" pitchFamily="18" charset="-127"/>
                <a:cs typeface="굴림" pitchFamily="50" charset="-127"/>
              </a:rPr>
              <a:t>중형견</a:t>
            </a:r>
            <a:r>
              <a:rPr kumimoji="1" lang="ko-KR" altLang="en-US" sz="1200" dirty="0" err="1">
                <a:solidFill>
                  <a:srgbClr val="000000"/>
                </a:solidFill>
                <a:latin typeface="LG PC" panose="02030504000101010101" pitchFamily="18" charset="-127"/>
                <a:ea typeface="LG PC" panose="02030504000101010101" pitchFamily="18" charset="-127"/>
                <a:cs typeface="굴림" pitchFamily="50" charset="-127"/>
              </a:rPr>
              <a:t>으로</a:t>
            </a:r>
            <a:r>
              <a:rPr kumimoji="1" lang="en-US" altLang="ko-KR" sz="12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200" dirty="0" err="1">
                <a:solidFill>
                  <a:srgbClr val="000000"/>
                </a:solidFill>
                <a:latin typeface="LG PC" panose="02030504000101010101" pitchFamily="18" charset="-127"/>
                <a:ea typeface="LG PC" panose="02030504000101010101" pitchFamily="18" charset="-127"/>
                <a:cs typeface="굴림" pitchFamily="50" charset="-127"/>
              </a:rPr>
              <a:t>사냥견</a:t>
            </a:r>
            <a:r>
              <a:rPr kumimoji="1" lang="ko-KR" altLang="en-US" sz="1200" dirty="0">
                <a:solidFill>
                  <a:srgbClr val="000000"/>
                </a:solidFill>
                <a:latin typeface="LG PC" panose="02030504000101010101" pitchFamily="18" charset="-127"/>
                <a:ea typeface="LG PC" panose="02030504000101010101" pitchFamily="18" charset="-127"/>
                <a:cs typeface="굴림" pitchFamily="50" charset="-127"/>
              </a:rPr>
              <a:t> 및 </a:t>
            </a:r>
            <a:r>
              <a:rPr kumimoji="1" lang="ko-KR" altLang="en-US" sz="1200" dirty="0" err="1">
                <a:solidFill>
                  <a:srgbClr val="000000"/>
                </a:solidFill>
                <a:latin typeface="LG PC" panose="02030504000101010101" pitchFamily="18" charset="-127"/>
                <a:ea typeface="LG PC" panose="02030504000101010101" pitchFamily="18" charset="-127"/>
                <a:cs typeface="굴림" pitchFamily="50" charset="-127"/>
              </a:rPr>
              <a:t>반려견이다ㅇ</a:t>
            </a:r>
            <a:r>
              <a:rPr kumimoji="1" lang="en-US" altLang="ko-KR" sz="12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200" dirty="0">
                <a:solidFill>
                  <a:srgbClr val="000000"/>
                </a:solidFill>
                <a:latin typeface="LG PC" panose="02030504000101010101" pitchFamily="18" charset="-127"/>
                <a:ea typeface="LG PC" panose="02030504000101010101" pitchFamily="18" charset="-127"/>
                <a:cs typeface="굴림" pitchFamily="50" charset="-127"/>
              </a:rPr>
              <a:t>앞에서 때 귀는 </a:t>
            </a:r>
            <a:r>
              <a:rPr kumimoji="1" lang="en-US" altLang="ko-KR" sz="1200" dirty="0">
                <a:solidFill>
                  <a:srgbClr val="000000"/>
                </a:solidFill>
                <a:latin typeface="LG PC" panose="02030504000101010101" pitchFamily="18" charset="-127"/>
                <a:ea typeface="LG PC" panose="02030504000101010101" pitchFamily="18" charset="-127"/>
                <a:cs typeface="굴림" pitchFamily="50" charset="-127"/>
              </a:rPr>
              <a:t>45</a:t>
            </a:r>
            <a:r>
              <a:rPr kumimoji="1" lang="ko-KR" altLang="en-US" sz="1200" dirty="0">
                <a:solidFill>
                  <a:srgbClr val="000000"/>
                </a:solidFill>
                <a:latin typeface="LG PC" panose="02030504000101010101" pitchFamily="18" charset="-127"/>
                <a:ea typeface="LG PC" panose="02030504000101010101" pitchFamily="18" charset="-127"/>
                <a:cs typeface="굴림" pitchFamily="50" charset="-127"/>
              </a:rPr>
              <a:t>도로 직립하고 있으며</a:t>
            </a:r>
            <a:r>
              <a:rPr kumimoji="1" lang="en-US" altLang="ko-KR" sz="12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200" dirty="0">
                <a:solidFill>
                  <a:srgbClr val="000000"/>
                </a:solidFill>
                <a:latin typeface="LG PC" panose="02030504000101010101" pitchFamily="18" charset="-127"/>
                <a:ea typeface="LG PC" panose="02030504000101010101" pitchFamily="18" charset="-127"/>
                <a:cs typeface="굴림" pitchFamily="50" charset="-127"/>
              </a:rPr>
              <a:t>꼬리는 처지지 않고 말려서 등위로 올라가 있거나 장대모양으로 되어있다</a:t>
            </a:r>
            <a:r>
              <a:rPr kumimoji="1" lang="en-US" altLang="ko-KR" sz="12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1200" dirty="0">
                <a:solidFill>
                  <a:srgbClr val="000000"/>
                </a:solidFill>
                <a:latin typeface="LG PC" panose="02030504000101010101" pitchFamily="18" charset="-127"/>
                <a:ea typeface="LG PC" panose="02030504000101010101" pitchFamily="18" charset="-127"/>
                <a:cs typeface="굴림" pitchFamily="50" charset="-127"/>
              </a:rPr>
              <a:t>성품은 경계심이 강하고 민첩하며 위엄이 있다</a:t>
            </a:r>
            <a:r>
              <a:rPr kumimoji="1" lang="en-US" altLang="ko-KR" sz="1200" dirty="0">
                <a:solidFill>
                  <a:srgbClr val="000000"/>
                </a:solidFill>
                <a:latin typeface="LG PC" panose="02030504000101010101" pitchFamily="18" charset="-127"/>
                <a:ea typeface="LG PC" panose="02030504000101010101" pitchFamily="18" charset="-127"/>
                <a:cs typeface="굴림" pitchFamily="50" charset="-127"/>
              </a:rPr>
              <a:t>.</a:t>
            </a:r>
          </a:p>
          <a:p>
            <a:pPr lvl="0" algn="just" fontAlgn="base">
              <a:spcBef>
                <a:spcPct val="0"/>
              </a:spcBef>
              <a:spcAft>
                <a:spcPct val="0"/>
              </a:spcAft>
            </a:pP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The Jindo dog is a well-balanced medium-sized dog, a hunting dog and a companion dog. The ears are upright at 45 degrees from the front, and the tail is rolled up without sagging and is rolled on the back or has a pole shape. The character is vigilant, agile, and dignified. </a:t>
            </a:r>
          </a:p>
        </p:txBody>
      </p:sp>
      <p:sp>
        <p:nvSpPr>
          <p:cNvPr id="13" name="모서리가 둥근 직사각형 12"/>
          <p:cNvSpPr/>
          <p:nvPr/>
        </p:nvSpPr>
        <p:spPr>
          <a:xfrm>
            <a:off x="683568" y="2754239"/>
            <a:ext cx="4968552" cy="2193775"/>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ko-KR" altLang="en-US" sz="1200" dirty="0" err="1">
                <a:solidFill>
                  <a:schemeClr val="tx1"/>
                </a:solidFill>
                <a:latin typeface="LG PC" panose="02030504000101010101" pitchFamily="18" charset="-127"/>
                <a:ea typeface="LG PC" panose="02030504000101010101" pitchFamily="18" charset="-127"/>
              </a:rPr>
              <a:t>진도견은</a:t>
            </a:r>
            <a:r>
              <a:rPr lang="ko-KR" altLang="en-US" sz="1200" dirty="0">
                <a:solidFill>
                  <a:schemeClr val="tx1"/>
                </a:solidFill>
                <a:latin typeface="LG PC" panose="02030504000101010101" pitchFamily="18" charset="-127"/>
                <a:ea typeface="LG PC" panose="02030504000101010101" pitchFamily="18" charset="-127"/>
              </a:rPr>
              <a:t> 개의 본질이 뚜렷해야 한다</a:t>
            </a:r>
            <a:r>
              <a:rPr lang="en-US" altLang="ko-KR" sz="1200" dirty="0">
                <a:solidFill>
                  <a:schemeClr val="tx1"/>
                </a:solidFill>
                <a:latin typeface="LG PC" panose="02030504000101010101" pitchFamily="18" charset="-127"/>
                <a:ea typeface="LG PC" panose="02030504000101010101" pitchFamily="18" charset="-127"/>
              </a:rPr>
              <a:t>.</a:t>
            </a:r>
            <a:r>
              <a:rPr lang="ko-KR" altLang="en-US" sz="1200" dirty="0">
                <a:solidFill>
                  <a:schemeClr val="tx1"/>
                </a:solidFill>
                <a:latin typeface="LG PC" panose="02030504000101010101" pitchFamily="18" charset="-127"/>
                <a:ea typeface="LG PC" panose="02030504000101010101" pitchFamily="18" charset="-127"/>
              </a:rPr>
              <a:t> 전체적인 밸런스가 조화로워야 하며 체구 균형이 바르고 탄력성과 유연성을 지녀야 하며</a:t>
            </a:r>
            <a:r>
              <a:rPr lang="en-US" altLang="ko-KR" sz="1200" dirty="0">
                <a:solidFill>
                  <a:schemeClr val="tx1"/>
                </a:solidFill>
                <a:latin typeface="LG PC" panose="02030504000101010101" pitchFamily="18" charset="-127"/>
                <a:ea typeface="LG PC" panose="02030504000101010101" pitchFamily="18" charset="-127"/>
              </a:rPr>
              <a:t>,</a:t>
            </a:r>
            <a:r>
              <a:rPr lang="ko-KR" altLang="en-US" sz="1200" dirty="0">
                <a:solidFill>
                  <a:schemeClr val="tx1"/>
                </a:solidFill>
                <a:latin typeface="LG PC" panose="02030504000101010101" pitchFamily="18" charset="-127"/>
                <a:ea typeface="LG PC" panose="02030504000101010101" pitchFamily="18" charset="-127"/>
              </a:rPr>
              <a:t> 등선은 바르고 단단하며</a:t>
            </a:r>
            <a:r>
              <a:rPr lang="en-US" altLang="ko-KR" sz="1200" dirty="0">
                <a:solidFill>
                  <a:schemeClr val="tx1"/>
                </a:solidFill>
                <a:latin typeface="LG PC" panose="02030504000101010101" pitchFamily="18" charset="-127"/>
                <a:ea typeface="LG PC" panose="02030504000101010101" pitchFamily="18" charset="-127"/>
              </a:rPr>
              <a:t>,</a:t>
            </a:r>
            <a:r>
              <a:rPr lang="ko-KR" altLang="en-US" sz="1200" dirty="0">
                <a:solidFill>
                  <a:schemeClr val="tx1"/>
                </a:solidFill>
                <a:latin typeface="LG PC" panose="02030504000101010101" pitchFamily="18" charset="-127"/>
                <a:ea typeface="LG PC" panose="02030504000101010101" pitchFamily="18" charset="-127"/>
              </a:rPr>
              <a:t> 이중모의 </a:t>
            </a:r>
            <a:r>
              <a:rPr lang="ko-KR" altLang="en-US" sz="1200" dirty="0" err="1">
                <a:solidFill>
                  <a:schemeClr val="tx1"/>
                </a:solidFill>
                <a:latin typeface="LG PC" panose="02030504000101010101" pitchFamily="18" charset="-127"/>
                <a:ea typeface="LG PC" panose="02030504000101010101" pitchFamily="18" charset="-127"/>
              </a:rPr>
              <a:t>모질을</a:t>
            </a:r>
            <a:r>
              <a:rPr lang="ko-KR" altLang="en-US" sz="1200" dirty="0">
                <a:solidFill>
                  <a:schemeClr val="tx1"/>
                </a:solidFill>
                <a:latin typeface="LG PC" panose="02030504000101010101" pitchFamily="18" charset="-127"/>
                <a:ea typeface="LG PC" panose="02030504000101010101" pitchFamily="18" charset="-127"/>
              </a:rPr>
              <a:t> 갖추고 있으며</a:t>
            </a:r>
            <a:r>
              <a:rPr lang="en-US" altLang="ko-KR" sz="1200" dirty="0">
                <a:solidFill>
                  <a:schemeClr val="tx1"/>
                </a:solidFill>
                <a:latin typeface="LG PC" panose="02030504000101010101" pitchFamily="18" charset="-127"/>
                <a:ea typeface="LG PC" panose="02030504000101010101" pitchFamily="18" charset="-127"/>
              </a:rPr>
              <a:t>, </a:t>
            </a:r>
            <a:r>
              <a:rPr lang="ko-KR" altLang="en-US" sz="1200" dirty="0">
                <a:solidFill>
                  <a:schemeClr val="tx1"/>
                </a:solidFill>
                <a:latin typeface="LG PC" panose="02030504000101010101" pitchFamily="18" charset="-127"/>
                <a:ea typeface="LG PC" panose="02030504000101010101" pitchFamily="18" charset="-127"/>
              </a:rPr>
              <a:t>체구 구성과 근육이 발달해 있고 꼬리는 힘있게 말아져 등에 자연스럽게 올려있거나 장대 또는 </a:t>
            </a:r>
            <a:r>
              <a:rPr lang="ko-KR" altLang="en-US" sz="1200" dirty="0" err="1">
                <a:solidFill>
                  <a:schemeClr val="tx1"/>
                </a:solidFill>
                <a:latin typeface="LG PC" panose="02030504000101010101" pitchFamily="18" charset="-127"/>
                <a:ea typeface="LG PC" panose="02030504000101010101" pitchFamily="18" charset="-127"/>
              </a:rPr>
              <a:t>낚시형</a:t>
            </a:r>
            <a:r>
              <a:rPr lang="ko-KR" altLang="en-US" sz="1200" dirty="0">
                <a:solidFill>
                  <a:schemeClr val="tx1"/>
                </a:solidFill>
                <a:latin typeface="LG PC" panose="02030504000101010101" pitchFamily="18" charset="-127"/>
                <a:ea typeface="LG PC" panose="02030504000101010101" pitchFamily="18" charset="-127"/>
              </a:rPr>
              <a:t> 모양으로 전체적으로 아름답고 자연스러워야 한다</a:t>
            </a:r>
            <a:r>
              <a:rPr lang="en-US" altLang="ko-KR" sz="1200" dirty="0">
                <a:solidFill>
                  <a:schemeClr val="tx1"/>
                </a:solidFill>
                <a:latin typeface="LG PC" panose="02030504000101010101" pitchFamily="18" charset="-127"/>
                <a:ea typeface="LG PC" panose="02030504000101010101" pitchFamily="18" charset="-127"/>
              </a:rPr>
              <a:t>. </a:t>
            </a:r>
            <a:r>
              <a:rPr lang="ko-KR" altLang="en-US" sz="1200" dirty="0">
                <a:solidFill>
                  <a:schemeClr val="tx1"/>
                </a:solidFill>
                <a:latin typeface="LG PC" panose="02030504000101010101" pitchFamily="18" charset="-127"/>
                <a:ea typeface="LG PC" panose="02030504000101010101" pitchFamily="18" charset="-127"/>
              </a:rPr>
              <a:t>특히 서있는 자세는 힘이 있고 자신감이 넘쳐야 한다</a:t>
            </a:r>
            <a:r>
              <a:rPr lang="en-US" altLang="ko-KR" sz="1200" dirty="0">
                <a:solidFill>
                  <a:schemeClr val="tx1"/>
                </a:solidFill>
                <a:latin typeface="LG PC" panose="02030504000101010101" pitchFamily="18" charset="-127"/>
                <a:ea typeface="LG PC" panose="02030504000101010101" pitchFamily="18" charset="-127"/>
              </a:rPr>
              <a:t>. </a:t>
            </a:r>
          </a:p>
          <a:p>
            <a:pPr algn="just" fontAlgn="base"/>
            <a:r>
              <a:rPr lang="en-US" altLang="ko-KR" sz="1100" i="1" dirty="0">
                <a:solidFill>
                  <a:srgbClr val="00B050"/>
                </a:solidFill>
                <a:latin typeface="LG PC" panose="02030504000101010101" pitchFamily="18" charset="-127"/>
                <a:ea typeface="LG PC" panose="02030504000101010101" pitchFamily="18" charset="-127"/>
              </a:rPr>
              <a:t>Jindo dogs must have a distinct nature. The overall balance should be harmonious, the body should be well balanced, have elasticity and flexibility, the back line should be straight and hard, have a double hair quality, the body composition and muscles are developed, and the tail should be curled up so that it is naturally placed on the back, or a pole or The overall shape should be beautiful and natural. In particular, the standing posture should be strong and full of confidence. </a:t>
            </a:r>
            <a:endParaRPr lang="ko-KR" altLang="en-US" sz="1100" i="1" dirty="0">
              <a:solidFill>
                <a:srgbClr val="00B050"/>
              </a:solidFill>
              <a:latin typeface="LG PC" panose="02030504000101010101" pitchFamily="18" charset="-127"/>
              <a:ea typeface="LG PC" panose="02030504000101010101" pitchFamily="18" charset="-127"/>
            </a:endParaRPr>
          </a:p>
        </p:txBody>
      </p:sp>
      <p:sp>
        <p:nvSpPr>
          <p:cNvPr id="14" name="모서리가 둥근 사각형 설명선 13"/>
          <p:cNvSpPr/>
          <p:nvPr/>
        </p:nvSpPr>
        <p:spPr>
          <a:xfrm>
            <a:off x="828184" y="1901852"/>
            <a:ext cx="1774966" cy="487409"/>
          </a:xfrm>
          <a:prstGeom prst="wedgeRoundRectCallout">
            <a:avLst>
              <a:gd name="adj1" fmla="val -20833"/>
              <a:gd name="adj2" fmla="val 121662"/>
              <a:gd name="adj3" fmla="val 16667"/>
            </a:avLst>
          </a:prstGeom>
          <a:solidFill>
            <a:srgbClr val="C0504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dirty="0">
                <a:solidFill>
                  <a:schemeClr val="bg1"/>
                </a:solidFill>
                <a:latin typeface="Tmon몬소리 Black" panose="02000A03000000000000" pitchFamily="2" charset="-127"/>
                <a:ea typeface="Tmon몬소리 Black" panose="02000A03000000000000" pitchFamily="2" charset="-127"/>
              </a:rPr>
              <a:t>세부평가</a:t>
            </a:r>
            <a:endParaRPr lang="en-US" altLang="ko-KR" sz="1600" dirty="0">
              <a:solidFill>
                <a:schemeClr val="bg1"/>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detailed evaluation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pic>
        <p:nvPicPr>
          <p:cNvPr id="11" name="그림 10" descr="KakaoTalk_20200116_094119729.jpg"/>
          <p:cNvPicPr>
            <a:picLocks noChangeAspect="1"/>
          </p:cNvPicPr>
          <p:nvPr/>
        </p:nvPicPr>
        <p:blipFill>
          <a:blip r:embed="rId2" cstate="print"/>
          <a:stretch>
            <a:fillRect/>
          </a:stretch>
        </p:blipFill>
        <p:spPr>
          <a:xfrm>
            <a:off x="5777704" y="2309300"/>
            <a:ext cx="3080576" cy="240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8837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5" name="오각형 4"/>
          <p:cNvSpPr/>
          <p:nvPr/>
        </p:nvSpPr>
        <p:spPr>
          <a:xfrm>
            <a:off x="611560" y="751012"/>
            <a:ext cx="2088232" cy="517521"/>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체고와 체장 비율</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body height and length ratio</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pic>
        <p:nvPicPr>
          <p:cNvPr id="12289" name="Picture 1" descr="C:\Users\챠엘\Desktop\진도\체고체장.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53" y="1707654"/>
            <a:ext cx="3823507" cy="2867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모서리가 둥근 직사각형 7"/>
          <p:cNvSpPr/>
          <p:nvPr/>
        </p:nvSpPr>
        <p:spPr>
          <a:xfrm>
            <a:off x="2842507" y="866160"/>
            <a:ext cx="5256584" cy="298109"/>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kumimoji="1" lang="ko-KR" altLang="en-US" sz="1400" dirty="0">
                <a:solidFill>
                  <a:srgbClr val="000000"/>
                </a:solidFill>
                <a:latin typeface="LG PC" panose="02030504000101010101" pitchFamily="18" charset="-127"/>
                <a:ea typeface="LG PC" panose="02030504000101010101" pitchFamily="18" charset="-127"/>
                <a:cs typeface="굴림" pitchFamily="50" charset="-127"/>
              </a:rPr>
              <a:t>체고와 체장의 비율은 </a:t>
            </a:r>
            <a:r>
              <a:rPr kumimoji="1" lang="en-US" altLang="ko-KR" sz="1400" dirty="0">
                <a:solidFill>
                  <a:srgbClr val="000000"/>
                </a:solidFill>
                <a:latin typeface="LG PC" panose="02030504000101010101" pitchFamily="18" charset="-127"/>
                <a:ea typeface="LG PC" panose="02030504000101010101" pitchFamily="18" charset="-127"/>
                <a:cs typeface="굴림" pitchFamily="50" charset="-127"/>
              </a:rPr>
              <a:t>10:10.5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The  ratio of body height to body length is 10:10.5</a:t>
            </a:r>
          </a:p>
        </p:txBody>
      </p:sp>
      <p:sp>
        <p:nvSpPr>
          <p:cNvPr id="11" name="모서리가 둥근 직사각형 10"/>
          <p:cNvSpPr/>
          <p:nvPr/>
        </p:nvSpPr>
        <p:spPr>
          <a:xfrm>
            <a:off x="4355976" y="1224136"/>
            <a:ext cx="3744416" cy="960809"/>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kumimoji="1" lang="en-US" altLang="ko-KR" sz="1100" b="1"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1100" b="1" dirty="0">
                <a:solidFill>
                  <a:schemeClr val="tx1"/>
                </a:solidFill>
                <a:latin typeface="LG PC" panose="02030504000101010101" pitchFamily="18" charset="-127"/>
                <a:ea typeface="LG PC" panose="02030504000101010101" pitchFamily="18" charset="-127"/>
                <a:cs typeface="굴림" pitchFamily="50" charset="-127"/>
              </a:rPr>
              <a:t>체고</a:t>
            </a:r>
            <a:r>
              <a:rPr kumimoji="1" lang="en-US" altLang="ko-KR" sz="1100" b="1"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1100" b="1" dirty="0">
                <a:solidFill>
                  <a:schemeClr val="tx1"/>
                </a:solidFill>
                <a:latin typeface="LG PC" panose="02030504000101010101" pitchFamily="18" charset="-127"/>
                <a:ea typeface="LG PC" panose="02030504000101010101" pitchFamily="18" charset="-127"/>
                <a:cs typeface="굴림" pitchFamily="50" charset="-127"/>
              </a:rPr>
              <a:t>지면에서 기갑 </a:t>
            </a:r>
            <a:r>
              <a:rPr kumimoji="1" lang="en-US" altLang="ko-KR" sz="1100" b="1" dirty="0">
                <a:solidFill>
                  <a:schemeClr val="tx1"/>
                </a:solidFill>
                <a:latin typeface="LG PC" panose="02030504000101010101" pitchFamily="18" charset="-127"/>
                <a:ea typeface="LG PC" panose="02030504000101010101" pitchFamily="18" charset="-127"/>
                <a:cs typeface="굴림" pitchFamily="50" charset="-127"/>
              </a:rPr>
              <a:t>(</a:t>
            </a:r>
            <a:r>
              <a:rPr kumimoji="1" lang="ko-KR" altLang="en-US" sz="1100" b="1" dirty="0">
                <a:solidFill>
                  <a:schemeClr val="tx1"/>
                </a:solidFill>
                <a:latin typeface="LG PC" panose="02030504000101010101" pitchFamily="18" charset="-127"/>
                <a:ea typeface="LG PC" panose="02030504000101010101" pitchFamily="18" charset="-127"/>
                <a:cs typeface="굴림" pitchFamily="50" charset="-127"/>
              </a:rPr>
              <a:t>어깨의 제일 높은 곳</a:t>
            </a:r>
            <a:r>
              <a:rPr kumimoji="1" lang="en-US" altLang="ko-KR" sz="1100" b="1" dirty="0">
                <a:solidFill>
                  <a:schemeClr val="tx1"/>
                </a:solidFill>
                <a:latin typeface="LG PC" panose="02030504000101010101" pitchFamily="18" charset="-127"/>
                <a:ea typeface="LG PC" panose="02030504000101010101" pitchFamily="18" charset="-127"/>
                <a:cs typeface="굴림" pitchFamily="50" charset="-127"/>
              </a:rPr>
              <a:t>) </a:t>
            </a:r>
          </a:p>
          <a:p>
            <a:pPr lvl="0" algn="just" fontAlgn="base">
              <a:spcBef>
                <a:spcPct val="0"/>
              </a:spcBef>
              <a:spcAft>
                <a:spcPct val="0"/>
              </a:spcAft>
            </a:pPr>
            <a:r>
              <a:rPr kumimoji="1" lang="en-US" altLang="ko-KR" sz="800" i="1" dirty="0">
                <a:solidFill>
                  <a:srgbClr val="00B050"/>
                </a:solidFill>
                <a:latin typeface="LG PC" panose="02030504000101010101" pitchFamily="18" charset="-127"/>
                <a:ea typeface="LG PC" panose="02030504000101010101" pitchFamily="18" charset="-127"/>
                <a:cs typeface="굴림" pitchFamily="50" charset="-127"/>
              </a:rPr>
              <a:t>     height:  ground to withers (highest point of the shoulder)</a:t>
            </a:r>
          </a:p>
          <a:p>
            <a:pPr lvl="0" algn="just" fontAlgn="base">
              <a:spcBef>
                <a:spcPct val="0"/>
              </a:spcBef>
              <a:spcAft>
                <a:spcPct val="0"/>
              </a:spcAft>
            </a:pPr>
            <a:r>
              <a:rPr kumimoji="1" lang="en-US" altLang="ko-KR" sz="11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1100" dirty="0">
                <a:solidFill>
                  <a:schemeClr val="tx1"/>
                </a:solidFill>
                <a:latin typeface="LG PC" panose="02030504000101010101" pitchFamily="18" charset="-127"/>
                <a:ea typeface="LG PC" panose="02030504000101010101" pitchFamily="18" charset="-127"/>
                <a:cs typeface="굴림" pitchFamily="50" charset="-127"/>
              </a:rPr>
              <a:t>수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male</a:t>
            </a:r>
            <a:r>
              <a:rPr kumimoji="1" lang="ko-KR" altLang="en-US" sz="1100" dirty="0">
                <a:solidFill>
                  <a:schemeClr val="tx1"/>
                </a:solidFill>
                <a:latin typeface="LG PC" panose="02030504000101010101" pitchFamily="18" charset="-127"/>
                <a:ea typeface="LG PC" panose="02030504000101010101" pitchFamily="18" charset="-127"/>
                <a:cs typeface="굴림" pitchFamily="50" charset="-127"/>
              </a:rPr>
              <a:t> </a:t>
            </a:r>
            <a:r>
              <a:rPr kumimoji="1" lang="en-US" altLang="ko-KR" sz="1100" dirty="0">
                <a:solidFill>
                  <a:schemeClr val="tx1"/>
                </a:solidFill>
                <a:latin typeface="LG PC" panose="02030504000101010101" pitchFamily="18" charset="-127"/>
                <a:ea typeface="LG PC" panose="02030504000101010101" pitchFamily="18" charset="-127"/>
                <a:cs typeface="굴림" pitchFamily="50" charset="-127"/>
              </a:rPr>
              <a:t>- 50~55cm </a:t>
            </a:r>
          </a:p>
          <a:p>
            <a:pPr lvl="0" algn="just" fontAlgn="base">
              <a:spcBef>
                <a:spcPct val="0"/>
              </a:spcBef>
              <a:spcAft>
                <a:spcPct val="0"/>
              </a:spcAft>
            </a:pPr>
            <a:r>
              <a:rPr kumimoji="1" lang="en-US" altLang="ko-KR" sz="11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1100" dirty="0">
                <a:solidFill>
                  <a:schemeClr val="tx1"/>
                </a:solidFill>
                <a:latin typeface="LG PC" panose="02030504000101010101" pitchFamily="18" charset="-127"/>
                <a:ea typeface="LG PC" panose="02030504000101010101" pitchFamily="18" charset="-127"/>
                <a:cs typeface="굴림" pitchFamily="50" charset="-127"/>
              </a:rPr>
              <a:t>암 </a:t>
            </a:r>
            <a:r>
              <a:rPr kumimoji="1" lang="en-US" altLang="ko-KR" sz="1100" i="1" dirty="0">
                <a:solidFill>
                  <a:srgbClr val="00B050"/>
                </a:solidFill>
                <a:latin typeface="LG PC" panose="02030504000101010101" pitchFamily="18" charset="-127"/>
                <a:ea typeface="LG PC" panose="02030504000101010101" pitchFamily="18" charset="-127"/>
                <a:cs typeface="굴림" pitchFamily="50" charset="-127"/>
              </a:rPr>
              <a:t>female</a:t>
            </a:r>
            <a:r>
              <a:rPr kumimoji="1" lang="en-US" altLang="ko-KR" sz="1100" dirty="0">
                <a:solidFill>
                  <a:schemeClr val="tx1"/>
                </a:solidFill>
                <a:latin typeface="LG PC" panose="02030504000101010101" pitchFamily="18" charset="-127"/>
                <a:ea typeface="LG PC" panose="02030504000101010101" pitchFamily="18" charset="-127"/>
                <a:cs typeface="굴림" pitchFamily="50" charset="-127"/>
              </a:rPr>
              <a:t> - 45~50cm</a:t>
            </a:r>
          </a:p>
          <a:p>
            <a:pPr lvl="0" algn="just" fontAlgn="base">
              <a:spcBef>
                <a:spcPct val="0"/>
              </a:spcBef>
              <a:spcAft>
                <a:spcPct val="0"/>
              </a:spcAft>
            </a:pPr>
            <a:r>
              <a:rPr kumimoji="1" lang="en-US" altLang="ko-KR" sz="1100" b="1"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1100" b="1" dirty="0">
                <a:solidFill>
                  <a:schemeClr val="tx1"/>
                </a:solidFill>
                <a:latin typeface="LG PC" panose="02030504000101010101" pitchFamily="18" charset="-127"/>
                <a:ea typeface="LG PC" panose="02030504000101010101" pitchFamily="18" charset="-127"/>
                <a:cs typeface="굴림" pitchFamily="50" charset="-127"/>
              </a:rPr>
              <a:t>체장 </a:t>
            </a:r>
            <a:r>
              <a:rPr kumimoji="1" lang="en-US" altLang="ko-KR" sz="1100" b="1"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1100" b="1" dirty="0">
                <a:solidFill>
                  <a:schemeClr val="tx1"/>
                </a:solidFill>
                <a:latin typeface="LG PC" panose="02030504000101010101" pitchFamily="18" charset="-127"/>
                <a:ea typeface="LG PC" panose="02030504000101010101" pitchFamily="18" charset="-127"/>
                <a:cs typeface="굴림" pitchFamily="50" charset="-127"/>
              </a:rPr>
              <a:t>가슴 앞가슴에서 엉덩이 끝부분 </a:t>
            </a:r>
            <a:endParaRPr kumimoji="1" lang="en-US" altLang="ko-KR" sz="1100" b="1" dirty="0">
              <a:solidFill>
                <a:schemeClr val="tx1"/>
              </a:solidFill>
              <a:latin typeface="LG PC" panose="02030504000101010101" pitchFamily="18" charset="-127"/>
              <a:ea typeface="LG PC" panose="02030504000101010101" pitchFamily="18" charset="-127"/>
              <a:cs typeface="굴림" pitchFamily="50" charset="-127"/>
            </a:endParaRPr>
          </a:p>
          <a:p>
            <a:pPr lvl="0" algn="just" fontAlgn="base">
              <a:spcBef>
                <a:spcPct val="0"/>
              </a:spcBef>
              <a:spcAft>
                <a:spcPct val="0"/>
              </a:spcAft>
            </a:pPr>
            <a:r>
              <a:rPr kumimoji="1" lang="en-US" altLang="ko-KR" sz="1100" b="1" dirty="0">
                <a:solidFill>
                  <a:schemeClr val="tx1"/>
                </a:solidFill>
                <a:latin typeface="LG PC" panose="02030504000101010101" pitchFamily="18" charset="-127"/>
                <a:ea typeface="LG PC" panose="02030504000101010101" pitchFamily="18" charset="-127"/>
                <a:cs typeface="굴림" pitchFamily="50" charset="-127"/>
              </a:rPr>
              <a:t>   </a:t>
            </a:r>
            <a:r>
              <a:rPr kumimoji="1" lang="en-US" altLang="ko-KR" sz="800" i="1" dirty="0">
                <a:solidFill>
                  <a:srgbClr val="00B050"/>
                </a:solidFill>
                <a:latin typeface="LG PC" panose="02030504000101010101" pitchFamily="18" charset="-127"/>
                <a:ea typeface="LG PC" panose="02030504000101010101" pitchFamily="18" charset="-127"/>
                <a:cs typeface="굴림" pitchFamily="50" charset="-127"/>
              </a:rPr>
              <a:t>length: from the chest to the point of the buttocks</a:t>
            </a:r>
          </a:p>
        </p:txBody>
      </p:sp>
      <p:sp>
        <p:nvSpPr>
          <p:cNvPr id="12" name="모서리가 둥근 직사각형 11"/>
          <p:cNvSpPr/>
          <p:nvPr/>
        </p:nvSpPr>
        <p:spPr>
          <a:xfrm>
            <a:off x="4355976" y="2728118"/>
            <a:ext cx="4536504" cy="1283792"/>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latinLnBrk="0" hangingPunct="0">
              <a:spcBef>
                <a:spcPct val="0"/>
              </a:spcBef>
              <a:spcAft>
                <a:spcPct val="0"/>
              </a:spcAft>
            </a:pPr>
            <a:r>
              <a:rPr kumimoji="1" lang="ko-KR" altLang="en-US" sz="900" dirty="0" err="1">
                <a:solidFill>
                  <a:srgbClr val="000000"/>
                </a:solidFill>
                <a:latin typeface="LG PC" panose="02030504000101010101" pitchFamily="18" charset="-127"/>
                <a:ea typeface="LG PC" panose="02030504000101010101" pitchFamily="18" charset="-127"/>
                <a:cs typeface="굴림" pitchFamily="50" charset="-127"/>
              </a:rPr>
              <a:t>진도견은</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 가정견과 사냥개로서</a:t>
            </a:r>
            <a:r>
              <a:rPr kumimoji="1" lang="ko-KR" altLang="en-US" sz="9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900" dirty="0" err="1">
                <a:solidFill>
                  <a:srgbClr val="000000"/>
                </a:solidFill>
                <a:latin typeface="LG PC" panose="02030504000101010101" pitchFamily="18" charset="-127"/>
                <a:ea typeface="LG PC" panose="02030504000101010101" pitchFamily="18" charset="-127"/>
                <a:cs typeface="굴림" pitchFamily="50" charset="-127"/>
              </a:rPr>
              <a:t>체고와</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err="1">
                <a:solidFill>
                  <a:srgbClr val="000000"/>
                </a:solidFill>
                <a:latin typeface="LG PC" panose="02030504000101010101" pitchFamily="18" charset="-127"/>
                <a:ea typeface="LG PC" panose="02030504000101010101" pitchFamily="18" charset="-127"/>
                <a:cs typeface="굴림" pitchFamily="50" charset="-127"/>
              </a:rPr>
              <a:t>체장의</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 비율이 맞지 않으면 그 역할을 충실하게 할 수 없다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a:t>
            </a:r>
            <a:r>
              <a:rPr kumimoji="1" lang="en-US" altLang="ko-KR" sz="9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허리가 짧거나 길면</a:t>
            </a:r>
            <a:r>
              <a:rPr kumimoji="1" lang="ko-KR" altLang="en-US" sz="9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유연성과 지구력</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힘이 떨어진다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a:t>
            </a:r>
            <a:r>
              <a:rPr kumimoji="1" lang="en-US" altLang="ko-KR" sz="9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우리나라 지형 특성 상 오랜 시간 활동할 수 있는 지구력이 필요하다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a:t>
            </a:r>
            <a:r>
              <a:rPr kumimoji="1" lang="en-US" altLang="ko-KR" sz="9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야생에서 </a:t>
            </a:r>
            <a:r>
              <a:rPr kumimoji="1" lang="ko-KR" altLang="en-US" sz="900" dirty="0" err="1">
                <a:solidFill>
                  <a:srgbClr val="000000"/>
                </a:solidFill>
                <a:latin typeface="LG PC" panose="02030504000101010101" pitchFamily="18" charset="-127"/>
                <a:ea typeface="LG PC" panose="02030504000101010101" pitchFamily="18" charset="-127"/>
                <a:cs typeface="굴림" pitchFamily="50" charset="-127"/>
              </a:rPr>
              <a:t>소동물이나</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 멧돼지를 사냥하기 위해서는 지구력과 유연성</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힘이 반드시 필요하기 때문이다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p>
          <a:p>
            <a:pPr lvl="0" algn="just" eaLnBrk="0" fontAlgn="base" latinLnBrk="0" hangingPunct="0">
              <a:spcBef>
                <a:spcPct val="0"/>
              </a:spcBef>
              <a:spcAft>
                <a:spcPct val="0"/>
              </a:spcAft>
            </a:pPr>
            <a:r>
              <a:rPr kumimoji="1" lang="en-US" altLang="ko-KR" sz="900" i="1" dirty="0">
                <a:solidFill>
                  <a:srgbClr val="00B050"/>
                </a:solidFill>
                <a:latin typeface="LG PC" panose="02030504000101010101" pitchFamily="18" charset="-127"/>
                <a:ea typeface="LG PC" panose="02030504000101010101" pitchFamily="18" charset="-127"/>
                <a:cs typeface="굴림" pitchFamily="50" charset="-127"/>
              </a:rPr>
              <a:t>Jindo dogs are domestic dogs and hunting dogs, and cannot fulfill their role unless the ratio of height and length is correct. Short or long waists reduce flexibility, endurance, and strength. Due to the characteristics of Korea's topography, endurance to be active for a long time is required. This is because endurance, flexibility, and strength are essential to hunt small animals or wild boars in the wild</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a:t>
            </a:r>
            <a:endParaRPr kumimoji="1" lang="en-US" altLang="ko-KR" sz="900" dirty="0">
              <a:solidFill>
                <a:schemeClr val="tx1"/>
              </a:solidFill>
              <a:latin typeface="LG PC" panose="02030504000101010101" pitchFamily="18" charset="-127"/>
              <a:ea typeface="LG PC" panose="02030504000101010101" pitchFamily="18" charset="-127"/>
              <a:cs typeface="굴림" pitchFamily="50" charset="-127"/>
            </a:endParaRPr>
          </a:p>
        </p:txBody>
      </p:sp>
      <p:sp>
        <p:nvSpPr>
          <p:cNvPr id="13" name="모서리가 둥근 직사각형 12"/>
          <p:cNvSpPr/>
          <p:nvPr/>
        </p:nvSpPr>
        <p:spPr>
          <a:xfrm>
            <a:off x="4544796" y="2263180"/>
            <a:ext cx="1774966" cy="425821"/>
          </a:xfrm>
          <a:prstGeom prst="roundRect">
            <a:avLst/>
          </a:prstGeom>
          <a:solidFill>
            <a:srgbClr val="C0504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dirty="0">
                <a:solidFill>
                  <a:schemeClr val="bg1"/>
                </a:solidFill>
                <a:latin typeface="Tmon몬소리 Black" panose="02000A03000000000000" pitchFamily="2" charset="-127"/>
                <a:ea typeface="Tmon몬소리 Black" panose="02000A03000000000000" pitchFamily="2" charset="-127"/>
              </a:rPr>
              <a:t>세부평가 </a:t>
            </a:r>
            <a:endParaRPr lang="en-US" altLang="ko-KR" sz="1600" dirty="0">
              <a:solidFill>
                <a:schemeClr val="bg1"/>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detailed evaluation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14" name="모서리가 둥근 직사각형 13"/>
          <p:cNvSpPr/>
          <p:nvPr/>
        </p:nvSpPr>
        <p:spPr>
          <a:xfrm>
            <a:off x="4355976" y="4083917"/>
            <a:ext cx="4536504" cy="843557"/>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latinLnBrk="0" hangingPunct="0">
              <a:spcBef>
                <a:spcPct val="0"/>
              </a:spcBef>
              <a:spcAft>
                <a:spcPct val="0"/>
              </a:spcAft>
            </a:pP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전체적인 체구 구성각도가 바르면 신체 부위가 조화를 잘 이루고 있음을 의미한다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p>
          <a:p>
            <a:pPr algn="just" eaLnBrk="0" fontAlgn="base" latinLnBrk="0" hangingPunct="0">
              <a:spcBef>
                <a:spcPct val="0"/>
              </a:spcBef>
              <a:spcAft>
                <a:spcPct val="0"/>
              </a:spcAft>
            </a:pPr>
            <a:r>
              <a:rPr kumimoji="1" lang="en-US" altLang="ko-KR" sz="900" i="1" dirty="0">
                <a:solidFill>
                  <a:srgbClr val="00B050"/>
                </a:solidFill>
                <a:latin typeface="LG PC" panose="02030504000101010101" pitchFamily="18" charset="-127"/>
                <a:ea typeface="LG PC" panose="02030504000101010101" pitchFamily="18" charset="-127"/>
                <a:cs typeface="굴림" pitchFamily="50" charset="-127"/>
              </a:rPr>
              <a:t>If the overall body composition angle is correct, it means that the body parts are in good   harmony.</a:t>
            </a:r>
            <a:endParaRPr kumimoji="1" lang="en-US" altLang="ko-KR" sz="900" dirty="0">
              <a:latin typeface="LG PC" panose="02030504000101010101" pitchFamily="18" charset="-127"/>
              <a:ea typeface="LG PC" panose="02030504000101010101" pitchFamily="18" charset="-127"/>
              <a:cs typeface="굴림" pitchFamily="50" charset="-127"/>
            </a:endParaRPr>
          </a:p>
          <a:p>
            <a:pPr lvl="0" algn="just" eaLnBrk="0" fontAlgn="base" latinLnBrk="0" hangingPunct="0">
              <a:spcBef>
                <a:spcPct val="0"/>
              </a:spcBef>
              <a:spcAft>
                <a:spcPct val="0"/>
              </a:spcAft>
            </a:pP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올바른 체구 구성</a:t>
            </a:r>
            <a:r>
              <a:rPr kumimoji="1" lang="en-US" altLang="ko-KR" sz="900" dirty="0">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몸의 균형과 밸런스는 사냥에 많은 영향을 준다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p>
          <a:p>
            <a:pPr lvl="0" algn="just" eaLnBrk="0" fontAlgn="base" latinLnBrk="0" hangingPunct="0">
              <a:spcBef>
                <a:spcPct val="0"/>
              </a:spcBef>
              <a:spcAft>
                <a:spcPct val="0"/>
              </a:spcAft>
            </a:pPr>
            <a:r>
              <a:rPr kumimoji="1" lang="en-US" altLang="ko-KR" sz="900" i="1" dirty="0">
                <a:solidFill>
                  <a:srgbClr val="00B050"/>
                </a:solidFill>
                <a:latin typeface="LG PC" panose="02030504000101010101" pitchFamily="18" charset="-127"/>
                <a:ea typeface="LG PC" panose="02030504000101010101" pitchFamily="18" charset="-127"/>
                <a:cs typeface="굴림" pitchFamily="50" charset="-127"/>
              </a:rPr>
              <a:t>Correct body composition: The balance and balance of the body have a lot of influence on hunting. </a:t>
            </a:r>
            <a:endParaRPr kumimoji="1" lang="en-US" altLang="ko-KR" sz="900" dirty="0">
              <a:solidFill>
                <a:srgbClr val="000000"/>
              </a:solidFill>
              <a:latin typeface="LG PC" panose="02030504000101010101" pitchFamily="18" charset="-127"/>
              <a:ea typeface="LG PC" panose="02030504000101010101" pitchFamily="18" charset="-127"/>
              <a:cs typeface="굴림" pitchFamily="50" charset="-127"/>
            </a:endParaRPr>
          </a:p>
        </p:txBody>
      </p:sp>
    </p:spTree>
    <p:extLst>
      <p:ext uri="{BB962C8B-B14F-4D97-AF65-F5344CB8AC3E}">
        <p14:creationId xmlns:p14="http://schemas.microsoft.com/office/powerpoint/2010/main" val="148872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5" name="오각형 4"/>
          <p:cNvSpPr/>
          <p:nvPr/>
        </p:nvSpPr>
        <p:spPr>
          <a:xfrm>
            <a:off x="828184" y="915566"/>
            <a:ext cx="1774966" cy="441738"/>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신체비율</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body proportions</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8" name="모서리가 둥근 직사각형 7"/>
          <p:cNvSpPr/>
          <p:nvPr/>
        </p:nvSpPr>
        <p:spPr>
          <a:xfrm>
            <a:off x="2729026" y="915566"/>
            <a:ext cx="5443374" cy="382490"/>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latinLnBrk="0" hangingPunct="0">
              <a:spcBef>
                <a:spcPct val="0"/>
              </a:spcBef>
              <a:spcAft>
                <a:spcPct val="0"/>
              </a:spcAft>
            </a:pPr>
            <a:r>
              <a:rPr kumimoji="1" lang="ko-KR" altLang="ko-KR" sz="1400" dirty="0">
                <a:solidFill>
                  <a:srgbClr val="000000"/>
                </a:solidFill>
                <a:latin typeface="LG PC" panose="02030504000101010101" pitchFamily="18" charset="-127"/>
                <a:ea typeface="LG PC" panose="02030504000101010101" pitchFamily="18" charset="-127"/>
                <a:cs typeface="굴림" pitchFamily="50" charset="-127"/>
              </a:rPr>
              <a:t>※두개골부위와 주둥이 부위의 비율은 </a:t>
            </a:r>
            <a:r>
              <a:rPr kumimoji="1" lang="en-US" altLang="ko-KR" sz="1400" dirty="0">
                <a:solidFill>
                  <a:srgbClr val="000000"/>
                </a:solidFill>
                <a:latin typeface="LG PC" panose="02030504000101010101" pitchFamily="18" charset="-127"/>
                <a:ea typeface="LG PC" panose="02030504000101010101" pitchFamily="18" charset="-127"/>
                <a:cs typeface="굴림" pitchFamily="50" charset="-127"/>
              </a:rPr>
              <a:t>6:4 </a:t>
            </a:r>
            <a:r>
              <a:rPr kumimoji="1" lang="ko-KR" altLang="en-US" sz="1400" dirty="0">
                <a:solidFill>
                  <a:srgbClr val="000000"/>
                </a:solidFill>
                <a:latin typeface="LG PC" panose="02030504000101010101" pitchFamily="18" charset="-127"/>
                <a:ea typeface="LG PC" panose="02030504000101010101" pitchFamily="18" charset="-127"/>
                <a:cs typeface="굴림" pitchFamily="50" charset="-127"/>
              </a:rPr>
              <a:t>이다 </a:t>
            </a:r>
            <a:r>
              <a:rPr kumimoji="1" lang="en-US" altLang="ko-KR" sz="1000" i="1" dirty="0">
                <a:solidFill>
                  <a:srgbClr val="00B050"/>
                </a:solidFill>
                <a:latin typeface="LG PC" panose="02030504000101010101" pitchFamily="18" charset="-127"/>
                <a:ea typeface="LG PC" panose="02030504000101010101" pitchFamily="18" charset="-127"/>
                <a:cs typeface="굴림" pitchFamily="50" charset="-127"/>
              </a:rPr>
              <a:t>The ratio between the skull and snout is 6:4</a:t>
            </a:r>
            <a:r>
              <a:rPr kumimoji="1" lang="ko-KR" altLang="en-US" sz="1000" i="1" dirty="0">
                <a:solidFill>
                  <a:srgbClr val="00B050"/>
                </a:solidFill>
                <a:latin typeface="LG PC" panose="02030504000101010101" pitchFamily="18" charset="-127"/>
                <a:ea typeface="LG PC" panose="02030504000101010101" pitchFamily="18" charset="-127"/>
                <a:cs typeface="굴림" pitchFamily="50" charset="-127"/>
              </a:rPr>
              <a:t>    </a:t>
            </a:r>
          </a:p>
        </p:txBody>
      </p:sp>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595"/>
          <a:stretch/>
        </p:blipFill>
        <p:spPr bwMode="auto">
          <a:xfrm>
            <a:off x="2627783" y="1419622"/>
            <a:ext cx="4137391" cy="3367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cxnSp>
        <p:nvCxnSpPr>
          <p:cNvPr id="3" name="직선 연결선 2"/>
          <p:cNvCxnSpPr/>
          <p:nvPr/>
        </p:nvCxnSpPr>
        <p:spPr>
          <a:xfrm>
            <a:off x="3779912" y="2571750"/>
            <a:ext cx="0" cy="86409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모서리가 둥근 직사각형 9"/>
          <p:cNvSpPr/>
          <p:nvPr/>
        </p:nvSpPr>
        <p:spPr>
          <a:xfrm>
            <a:off x="3851920" y="2663358"/>
            <a:ext cx="537200" cy="235624"/>
          </a:xfrm>
          <a:prstGeom prst="roundRect">
            <a:avLst>
              <a:gd name="adj" fmla="val 50000"/>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tx1"/>
                </a:solidFill>
                <a:latin typeface="LG PC" panose="02000000000000000000" charset="-127"/>
                <a:ea typeface="LG PC" panose="02000000000000000000" charset="-127"/>
              </a:rPr>
              <a:t>4. </a:t>
            </a:r>
            <a:r>
              <a:rPr lang="ko-KR" altLang="en-US" sz="900" dirty="0">
                <a:solidFill>
                  <a:schemeClr val="tx1"/>
                </a:solidFill>
                <a:latin typeface="LG PC" panose="02000000000000000000" charset="-127"/>
                <a:ea typeface="LG PC" panose="02000000000000000000" charset="-127"/>
              </a:rPr>
              <a:t>전구</a:t>
            </a:r>
          </a:p>
        </p:txBody>
      </p:sp>
      <p:cxnSp>
        <p:nvCxnSpPr>
          <p:cNvPr id="11" name="직선 연결선 10"/>
          <p:cNvCxnSpPr/>
          <p:nvPr/>
        </p:nvCxnSpPr>
        <p:spPr>
          <a:xfrm>
            <a:off x="4427984" y="2427734"/>
            <a:ext cx="0" cy="86409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5292080" y="2341666"/>
            <a:ext cx="0" cy="86409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모서리가 둥근 직사각형 12"/>
          <p:cNvSpPr/>
          <p:nvPr/>
        </p:nvSpPr>
        <p:spPr>
          <a:xfrm>
            <a:off x="4572000" y="2518242"/>
            <a:ext cx="537200" cy="235624"/>
          </a:xfrm>
          <a:prstGeom prst="roundRect">
            <a:avLst>
              <a:gd name="adj" fmla="val 50000"/>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tx1"/>
                </a:solidFill>
                <a:latin typeface="LG PC" panose="02000000000000000000" charset="-127"/>
                <a:ea typeface="LG PC" panose="02000000000000000000" charset="-127"/>
              </a:rPr>
              <a:t>5. </a:t>
            </a:r>
            <a:r>
              <a:rPr lang="ko-KR" altLang="en-US" sz="900" dirty="0">
                <a:solidFill>
                  <a:schemeClr val="tx1"/>
                </a:solidFill>
                <a:latin typeface="LG PC" panose="02000000000000000000" charset="-127"/>
                <a:ea typeface="LG PC" panose="02000000000000000000" charset="-127"/>
              </a:rPr>
              <a:t>중구</a:t>
            </a:r>
          </a:p>
        </p:txBody>
      </p:sp>
      <p:cxnSp>
        <p:nvCxnSpPr>
          <p:cNvPr id="14" name="직선 연결선 13"/>
          <p:cNvCxnSpPr/>
          <p:nvPr/>
        </p:nvCxnSpPr>
        <p:spPr>
          <a:xfrm>
            <a:off x="5863808" y="2341666"/>
            <a:ext cx="0" cy="86409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모서리가 둥근 직사각형 14"/>
          <p:cNvSpPr/>
          <p:nvPr/>
        </p:nvSpPr>
        <p:spPr>
          <a:xfrm>
            <a:off x="5323552" y="2427734"/>
            <a:ext cx="537200" cy="235624"/>
          </a:xfrm>
          <a:prstGeom prst="roundRect">
            <a:avLst>
              <a:gd name="adj" fmla="val 50000"/>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solidFill>
                  <a:schemeClr val="tx1"/>
                </a:solidFill>
                <a:latin typeface="LG PC" panose="02000000000000000000" charset="-127"/>
                <a:ea typeface="LG PC" panose="02000000000000000000" charset="-127"/>
              </a:rPr>
              <a:t>6. </a:t>
            </a:r>
            <a:r>
              <a:rPr lang="ko-KR" altLang="en-US" sz="900" dirty="0">
                <a:solidFill>
                  <a:schemeClr val="tx1"/>
                </a:solidFill>
                <a:latin typeface="LG PC" panose="02000000000000000000" charset="-127"/>
                <a:ea typeface="LG PC" panose="02000000000000000000" charset="-127"/>
              </a:rPr>
              <a:t>후구</a:t>
            </a:r>
          </a:p>
        </p:txBody>
      </p:sp>
      <p:cxnSp>
        <p:nvCxnSpPr>
          <p:cNvPr id="16" name="직선 연결선 15"/>
          <p:cNvCxnSpPr/>
          <p:nvPr/>
        </p:nvCxnSpPr>
        <p:spPr>
          <a:xfrm flipH="1">
            <a:off x="3286116" y="1643056"/>
            <a:ext cx="432048" cy="63401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flipH="1" flipV="1">
            <a:off x="3077336" y="1701796"/>
            <a:ext cx="351656" cy="2984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flipH="1" flipV="1">
            <a:off x="3182340" y="1500180"/>
            <a:ext cx="351656" cy="2984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flipH="1" flipV="1">
            <a:off x="3334740" y="1357304"/>
            <a:ext cx="351656" cy="2984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모서리가 둥근 직사각형 27"/>
          <p:cNvSpPr/>
          <p:nvPr/>
        </p:nvSpPr>
        <p:spPr>
          <a:xfrm>
            <a:off x="1907705" y="1550308"/>
            <a:ext cx="1092660" cy="177296"/>
          </a:xfrm>
          <a:prstGeom prst="roundRect">
            <a:avLst>
              <a:gd name="adj" fmla="val 50000"/>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latin typeface="LG PC" panose="02000000000000000000" charset="-127"/>
                <a:ea typeface="LG PC" panose="02000000000000000000" charset="-127"/>
              </a:rPr>
              <a:t>2. </a:t>
            </a:r>
            <a:r>
              <a:rPr lang="ko-KR" altLang="en-US" sz="1000" dirty="0">
                <a:solidFill>
                  <a:schemeClr val="tx1"/>
                </a:solidFill>
                <a:latin typeface="LG PC" panose="02000000000000000000" charset="-127"/>
                <a:ea typeface="LG PC" panose="02000000000000000000" charset="-127"/>
              </a:rPr>
              <a:t>주둥이길이</a:t>
            </a:r>
          </a:p>
        </p:txBody>
      </p:sp>
      <p:sp>
        <p:nvSpPr>
          <p:cNvPr id="29" name="모서리가 둥근 직사각형 28"/>
          <p:cNvSpPr/>
          <p:nvPr/>
        </p:nvSpPr>
        <p:spPr>
          <a:xfrm>
            <a:off x="2411760" y="1285866"/>
            <a:ext cx="874356" cy="193004"/>
          </a:xfrm>
          <a:prstGeom prst="roundRect">
            <a:avLst>
              <a:gd name="adj" fmla="val 50000"/>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latin typeface="LG PC" panose="02000000000000000000" charset="-127"/>
                <a:ea typeface="LG PC" panose="02000000000000000000" charset="-127"/>
              </a:rPr>
              <a:t>1. </a:t>
            </a:r>
            <a:r>
              <a:rPr lang="ko-KR" altLang="en-US" sz="1000" dirty="0">
                <a:solidFill>
                  <a:schemeClr val="tx1"/>
                </a:solidFill>
                <a:latin typeface="LG PC" panose="02000000000000000000" charset="-127"/>
                <a:ea typeface="LG PC" panose="02000000000000000000" charset="-127"/>
              </a:rPr>
              <a:t>이마길이</a:t>
            </a:r>
          </a:p>
        </p:txBody>
      </p:sp>
      <p:sp>
        <p:nvSpPr>
          <p:cNvPr id="31" name="모서리가 둥근 직사각형 30"/>
          <p:cNvSpPr/>
          <p:nvPr/>
        </p:nvSpPr>
        <p:spPr>
          <a:xfrm>
            <a:off x="3758887" y="1972179"/>
            <a:ext cx="1029134" cy="235624"/>
          </a:xfrm>
          <a:prstGeom prst="roundRect">
            <a:avLst>
              <a:gd name="adj" fmla="val 50000"/>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latin typeface="LG PC" panose="02000000000000000000" charset="-127"/>
                <a:ea typeface="LG PC" panose="02000000000000000000" charset="-127"/>
              </a:rPr>
              <a:t>3. </a:t>
            </a:r>
            <a:r>
              <a:rPr lang="ko-KR" altLang="en-US" sz="1000" dirty="0">
                <a:solidFill>
                  <a:schemeClr val="tx1"/>
                </a:solidFill>
                <a:latin typeface="LG PC" panose="02000000000000000000" charset="-127"/>
                <a:ea typeface="LG PC" panose="02000000000000000000" charset="-127"/>
              </a:rPr>
              <a:t>두상의 길이</a:t>
            </a:r>
          </a:p>
        </p:txBody>
      </p:sp>
      <p:sp>
        <p:nvSpPr>
          <p:cNvPr id="20" name="Text Box 37">
            <a:extLst>
              <a:ext uri="{FF2B5EF4-FFF2-40B4-BE49-F238E27FC236}">
                <a16:creationId xmlns:a16="http://schemas.microsoft.com/office/drawing/2014/main" id="{9636CEAB-B213-4188-80B2-9F54427495AC}"/>
              </a:ext>
            </a:extLst>
          </p:cNvPr>
          <p:cNvSpPr txBox="1">
            <a:spLocks/>
          </p:cNvSpPr>
          <p:nvPr/>
        </p:nvSpPr>
        <p:spPr bwMode="auto">
          <a:xfrm>
            <a:off x="374650" y="1878013"/>
            <a:ext cx="1673535"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1pPr>
            <a:lvl2pPr marL="742950" indent="-28575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2pPr>
            <a:lvl3pPr marL="11430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3pPr>
            <a:lvl4pPr marL="16002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4pPr>
            <a:lvl5pPr marL="20574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5pPr>
            <a:lvl6pPr marL="25146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6pPr>
            <a:lvl7pPr marL="29718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7pPr>
            <a:lvl8pPr marL="34290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8pPr>
            <a:lvl9pPr marL="38862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9pPr>
          </a:lstStyle>
          <a:p>
            <a:pPr eaLnBrk="1"/>
            <a:r>
              <a:rPr lang="en-US" altLang="en-US" sz="1400" dirty="0">
                <a:solidFill>
                  <a:srgbClr val="B4CC83"/>
                </a:solidFill>
              </a:rPr>
              <a:t>1. Forehead Length</a:t>
            </a:r>
          </a:p>
          <a:p>
            <a:pPr eaLnBrk="1"/>
            <a:r>
              <a:rPr lang="en-US" altLang="en-US" sz="1400" dirty="0">
                <a:solidFill>
                  <a:srgbClr val="B4CC83"/>
                </a:solidFill>
              </a:rPr>
              <a:t>2. Snout Length</a:t>
            </a:r>
          </a:p>
          <a:p>
            <a:pPr eaLnBrk="1"/>
            <a:r>
              <a:rPr lang="en-US" altLang="en-US" sz="1400" dirty="0">
                <a:solidFill>
                  <a:srgbClr val="B4CC83"/>
                </a:solidFill>
              </a:rPr>
              <a:t>3. Head Length</a:t>
            </a:r>
          </a:p>
          <a:p>
            <a:pPr eaLnBrk="1"/>
            <a:r>
              <a:rPr lang="en-US" altLang="en-US" sz="1400" dirty="0">
                <a:solidFill>
                  <a:srgbClr val="B4CC83"/>
                </a:solidFill>
              </a:rPr>
              <a:t>4. Forequarters</a:t>
            </a:r>
          </a:p>
          <a:p>
            <a:pPr eaLnBrk="1"/>
            <a:r>
              <a:rPr lang="en-US" altLang="en-US" sz="1400" dirty="0">
                <a:solidFill>
                  <a:srgbClr val="B4CC83"/>
                </a:solidFill>
              </a:rPr>
              <a:t>5. Middle</a:t>
            </a:r>
          </a:p>
          <a:p>
            <a:pPr eaLnBrk="1"/>
            <a:r>
              <a:rPr lang="en-US" altLang="en-US" sz="1400" dirty="0">
                <a:solidFill>
                  <a:srgbClr val="B4CC83"/>
                </a:solidFill>
              </a:rPr>
              <a:t>6. Hindquarters</a:t>
            </a:r>
          </a:p>
        </p:txBody>
      </p:sp>
    </p:spTree>
    <p:extLst>
      <p:ext uri="{BB962C8B-B14F-4D97-AF65-F5344CB8AC3E}">
        <p14:creationId xmlns:p14="http://schemas.microsoft.com/office/powerpoint/2010/main" val="1146651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339650"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00" i="1" dirty="0">
                <a:solidFill>
                  <a:srgbClr val="00B050"/>
                </a:solidFill>
                <a:latin typeface="Tmon몬소리 Black" panose="02000A03000000000000" pitchFamily="2" charset="-127"/>
                <a:ea typeface="Tmon몬소리 Black" panose="02000A03000000000000" pitchFamily="2" charset="-127"/>
              </a:rPr>
              <a:t>Jindo dog breed standard</a:t>
            </a:r>
          </a:p>
        </p:txBody>
      </p:sp>
      <p:sp>
        <p:nvSpPr>
          <p:cNvPr id="6" name="모서리가 둥근 직사각형 5"/>
          <p:cNvSpPr/>
          <p:nvPr/>
        </p:nvSpPr>
        <p:spPr>
          <a:xfrm>
            <a:off x="2771690" y="915566"/>
            <a:ext cx="5256584" cy="1269378"/>
          </a:xfrm>
          <a:prstGeom prst="roundRect">
            <a:avLst>
              <a:gd name="adj" fmla="val 1301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fontAlgn="base">
              <a:buFontTx/>
              <a:buChar char="-"/>
            </a:pPr>
            <a:r>
              <a:rPr lang="ko-KR" altLang="en-US" sz="1000" kern="0" dirty="0">
                <a:solidFill>
                  <a:srgbClr val="000000"/>
                </a:solidFill>
                <a:latin typeface="LG PC" panose="02030504000101010101" pitchFamily="18" charset="-127"/>
                <a:ea typeface="LG PC" panose="02030504000101010101" pitchFamily="18" charset="-127"/>
              </a:rPr>
              <a:t>두부는 전체적으로 보아 위에서 내려다 볼 때 역삼각형 모양이며 둔중하거나 조악한 인상을 주어서는 안 된다</a:t>
            </a:r>
            <a:r>
              <a:rPr lang="en-US" altLang="ko-KR" sz="1000" kern="0" dirty="0">
                <a:solidFill>
                  <a:srgbClr val="000000"/>
                </a:solidFill>
                <a:latin typeface="LG PC" panose="02030504000101010101" pitchFamily="18" charset="-127"/>
                <a:ea typeface="LG PC" panose="02030504000101010101" pitchFamily="18" charset="-127"/>
              </a:rPr>
              <a:t>. </a:t>
            </a:r>
          </a:p>
          <a:p>
            <a:pPr marL="171450" indent="-171450" fontAlgn="base">
              <a:buFontTx/>
              <a:buChar char="-"/>
            </a:pPr>
            <a:r>
              <a:rPr lang="en-US" altLang="ko-KR" sz="1000" i="1" kern="0" dirty="0">
                <a:solidFill>
                  <a:srgbClr val="00B050"/>
                </a:solidFill>
                <a:latin typeface="LG PC" panose="02030504000101010101" pitchFamily="18" charset="-127"/>
                <a:ea typeface="LG PC" panose="02030504000101010101" pitchFamily="18" charset="-127"/>
              </a:rPr>
              <a:t>The head part has an inverted triangle shape when viewed from above as a whole and should not give a dull or coarse impression.</a:t>
            </a:r>
            <a:endParaRPr lang="ko-KR" altLang="en-US" sz="1000" i="1" kern="0" dirty="0">
              <a:solidFill>
                <a:srgbClr val="00B050"/>
              </a:solidFill>
              <a:latin typeface="LG PC" panose="02030504000101010101" pitchFamily="18" charset="-127"/>
              <a:ea typeface="LG PC" panose="02030504000101010101" pitchFamily="18" charset="-127"/>
            </a:endParaRPr>
          </a:p>
          <a:p>
            <a:pPr marL="171450" indent="-171450" algn="just" fontAlgn="base">
              <a:buFontTx/>
              <a:buChar char="-"/>
            </a:pPr>
            <a:r>
              <a:rPr lang="ko-KR" altLang="en-US" sz="1000" kern="0" dirty="0">
                <a:solidFill>
                  <a:srgbClr val="000000"/>
                </a:solidFill>
                <a:latin typeface="LG PC" panose="02030504000101010101" pitchFamily="18" charset="-127"/>
                <a:ea typeface="LG PC" panose="02030504000101010101" pitchFamily="18" charset="-127"/>
              </a:rPr>
              <a:t>두개골 부분</a:t>
            </a:r>
            <a:r>
              <a:rPr lang="en-US" altLang="ko-KR" sz="1000" kern="0" dirty="0">
                <a:solidFill>
                  <a:srgbClr val="000000"/>
                </a:solidFill>
                <a:latin typeface="LG PC" panose="02030504000101010101" pitchFamily="18" charset="-127"/>
                <a:ea typeface="LG PC" panose="02030504000101010101" pitchFamily="18" charset="-127"/>
              </a:rPr>
              <a:t>: </a:t>
            </a:r>
            <a:r>
              <a:rPr lang="ko-KR" altLang="en-US" sz="1000" kern="0" dirty="0">
                <a:solidFill>
                  <a:srgbClr val="000000"/>
                </a:solidFill>
                <a:latin typeface="LG PC" panose="02030504000101010101" pitchFamily="18" charset="-127"/>
                <a:ea typeface="LG PC" panose="02030504000101010101" pitchFamily="18" charset="-127"/>
              </a:rPr>
              <a:t>두개골은 몸 크기에 비해 적당한 크기이다</a:t>
            </a:r>
            <a:r>
              <a:rPr lang="en-US" altLang="ko-KR" sz="1000" kern="0" dirty="0">
                <a:solidFill>
                  <a:srgbClr val="000000"/>
                </a:solidFill>
                <a:latin typeface="LG PC" panose="02030504000101010101" pitchFamily="18" charset="-127"/>
                <a:ea typeface="LG PC" panose="02030504000101010101" pitchFamily="18" charset="-127"/>
              </a:rPr>
              <a:t>. </a:t>
            </a:r>
            <a:r>
              <a:rPr lang="ko-KR" altLang="en-US" sz="1000" kern="0" dirty="0">
                <a:solidFill>
                  <a:srgbClr val="000000"/>
                </a:solidFill>
                <a:latin typeface="LG PC" panose="02030504000101010101" pitchFamily="18" charset="-127"/>
                <a:ea typeface="LG PC" panose="02030504000101010101" pitchFamily="18" charset="-127"/>
              </a:rPr>
              <a:t>양 귀 사이는 머리 크기에 비해 적당한 넓이를 가져야 한다</a:t>
            </a:r>
            <a:r>
              <a:rPr lang="en-US" altLang="ko-KR" sz="1000" kern="0" dirty="0">
                <a:solidFill>
                  <a:srgbClr val="000000"/>
                </a:solidFill>
                <a:latin typeface="LG PC" panose="02030504000101010101" pitchFamily="18" charset="-127"/>
                <a:ea typeface="LG PC" panose="02030504000101010101" pitchFamily="18" charset="-127"/>
              </a:rPr>
              <a:t>. </a:t>
            </a:r>
          </a:p>
          <a:p>
            <a:pPr marL="171450" indent="-171450" algn="just" fontAlgn="base">
              <a:buFontTx/>
              <a:buChar char="-"/>
            </a:pPr>
            <a:r>
              <a:rPr lang="en-US" altLang="ko-KR" sz="1000" i="1" kern="0" dirty="0">
                <a:solidFill>
                  <a:srgbClr val="00B050"/>
                </a:solidFill>
                <a:latin typeface="LG PC" panose="02030504000101010101" pitchFamily="18" charset="-127"/>
                <a:ea typeface="LG PC" panose="02030504000101010101" pitchFamily="18" charset="-127"/>
              </a:rPr>
              <a:t>Skull part: The skull is the right size for the body size. Between both ears should have a suitable width for the size of the head.</a:t>
            </a:r>
            <a:endParaRPr lang="ko-KR" altLang="en-US" sz="1000" i="1" kern="0" dirty="0">
              <a:solidFill>
                <a:srgbClr val="00B050"/>
              </a:solidFill>
              <a:latin typeface="LG PC" panose="02030504000101010101" pitchFamily="18" charset="-127"/>
              <a:ea typeface="LG PC" panose="02030504000101010101" pitchFamily="18" charset="-127"/>
            </a:endParaRPr>
          </a:p>
        </p:txBody>
      </p:sp>
      <p:pic>
        <p:nvPicPr>
          <p:cNvPr id="8194" name="Picture 2" descr="D:\정지현 - 훈련\진도\새 폴더\KakaoTalk_20191127_1218455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095" y="1450876"/>
            <a:ext cx="2170339" cy="332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모서리가 둥근 직사각형 7"/>
          <p:cNvSpPr/>
          <p:nvPr/>
        </p:nvSpPr>
        <p:spPr>
          <a:xfrm>
            <a:off x="2771690" y="2761010"/>
            <a:ext cx="5976774" cy="2083058"/>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kumimoji="1" lang="ko-KR" altLang="en-US" sz="900" dirty="0" err="1">
                <a:solidFill>
                  <a:srgbClr val="000000"/>
                </a:solidFill>
                <a:latin typeface="LG PC" panose="02030504000101010101" pitchFamily="18" charset="-127"/>
                <a:ea typeface="LG PC" panose="02030504000101010101" pitchFamily="18" charset="-127"/>
                <a:cs typeface="굴림" pitchFamily="50" charset="-127"/>
              </a:rPr>
              <a:t>진도견의</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 두부는 전체적으로 볼 때 역삼각형의 얼굴형태를 보여야 한다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개의 종족표현에서 머리와 얼굴은 그 견종의  본질이기에 가장 중요한 부분이다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p>
          <a:p>
            <a:pPr algn="just" fontAlgn="base">
              <a:spcBef>
                <a:spcPct val="0"/>
              </a:spcBef>
              <a:spcAft>
                <a:spcPct val="0"/>
              </a:spcAft>
            </a:pPr>
            <a:r>
              <a:rPr kumimoji="1" lang="en-US" altLang="ko-KR" sz="900" i="1" dirty="0">
                <a:solidFill>
                  <a:srgbClr val="00B050"/>
                </a:solidFill>
                <a:latin typeface="LG PC" panose="02030504000101010101" pitchFamily="18" charset="-127"/>
                <a:ea typeface="LG PC" panose="02030504000101010101" pitchFamily="18" charset="-127"/>
                <a:cs typeface="굴림" pitchFamily="50" charset="-127"/>
              </a:rPr>
              <a:t>The head of a Jindo dog should show an inverted triangular face shape when viewed as a whole. The head and face are the most important parts of the dog's race expression as it is the essence of the breed.</a:t>
            </a:r>
          </a:p>
          <a:p>
            <a:pPr lvl="0" algn="just" eaLnBrk="0" fontAlgn="base" latinLnBrk="0" hangingPunct="0">
              <a:spcBef>
                <a:spcPct val="0"/>
              </a:spcBef>
              <a:spcAft>
                <a:spcPct val="0"/>
              </a:spcAft>
            </a:pPr>
            <a:endParaRPr kumimoji="1" lang="en-US" altLang="ko-KR" sz="900" dirty="0">
              <a:solidFill>
                <a:schemeClr val="tx1"/>
              </a:solidFill>
              <a:latin typeface="LG PC" panose="02030504000101010101" pitchFamily="18" charset="-127"/>
              <a:ea typeface="LG PC" panose="02030504000101010101" pitchFamily="18" charset="-127"/>
              <a:cs typeface="굴림" pitchFamily="50" charset="-127"/>
            </a:endParaRPr>
          </a:p>
          <a:p>
            <a:pPr lvl="0" algn="just" eaLnBrk="0" fontAlgn="base" latinLnBrk="0" hangingPunct="0">
              <a:spcBef>
                <a:spcPct val="0"/>
              </a:spcBef>
              <a:spcAft>
                <a:spcPct val="0"/>
              </a:spcAft>
            </a:pP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머리</a:t>
            </a:r>
            <a:r>
              <a:rPr kumimoji="1" lang="en-US" altLang="ko-KR" sz="9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900" dirty="0" err="1">
                <a:solidFill>
                  <a:srgbClr val="000000"/>
                </a:solidFill>
                <a:latin typeface="LG PC" panose="02030504000101010101" pitchFamily="18" charset="-127"/>
                <a:ea typeface="LG PC" panose="02030504000101010101" pitchFamily="18" charset="-127"/>
                <a:cs typeface="굴림" pitchFamily="50" charset="-127"/>
              </a:rPr>
              <a:t>진도견은</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 전체적으로</a:t>
            </a:r>
            <a:r>
              <a:rPr kumimoji="1" lang="ko-KR" altLang="en-US" sz="9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보았을 때 특히 머리의 생김새가 중요하다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en-US" altLang="ko-KR" sz="9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개의 본질인 종족적 표현하는데 있어서 머리 부분은 가장 큰 비중이 차지하기 때문이다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a:t>
            </a:r>
            <a:r>
              <a:rPr kumimoji="1" lang="en-US" altLang="ko-KR" sz="900" dirty="0">
                <a:solidFill>
                  <a:schemeClr val="tx1"/>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머리는 개들의</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감각기관이 머리에 후각 청각</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시각</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주요 감각기관들이 경계하고 사냥을 하면서 균형을 잡아주며</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뇌수를 수용하고 이들 기관들이 충분히 그 역할을 할 수 있도록 보호한다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r>
              <a:rPr kumimoji="1" lang="ko-KR" altLang="en-US" sz="900" dirty="0">
                <a:solidFill>
                  <a:srgbClr val="000000"/>
                </a:solidFill>
                <a:latin typeface="LG PC" panose="02030504000101010101" pitchFamily="18" charset="-127"/>
                <a:ea typeface="LG PC" panose="02030504000101010101" pitchFamily="18" charset="-127"/>
                <a:cs typeface="굴림" pitchFamily="50" charset="-127"/>
              </a:rPr>
              <a:t>머리의 생김새가 본질의 많은 영향을 주므로 머리의 형태가 유전하는데 있어 얼굴에 미치는 영향이 가장 크기 때문이다</a:t>
            </a:r>
            <a:r>
              <a:rPr kumimoji="1" lang="en-US" altLang="ko-KR" sz="900" dirty="0">
                <a:solidFill>
                  <a:srgbClr val="000000"/>
                </a:solidFill>
                <a:latin typeface="LG PC" panose="02030504000101010101" pitchFamily="18" charset="-127"/>
                <a:ea typeface="LG PC" panose="02030504000101010101" pitchFamily="18" charset="-127"/>
                <a:cs typeface="굴림" pitchFamily="50" charset="-127"/>
              </a:rPr>
              <a:t>. </a:t>
            </a:r>
          </a:p>
          <a:p>
            <a:pPr lvl="0" algn="just" eaLnBrk="0" fontAlgn="base" latinLnBrk="0" hangingPunct="0">
              <a:spcBef>
                <a:spcPct val="0"/>
              </a:spcBef>
              <a:spcAft>
                <a:spcPct val="0"/>
              </a:spcAft>
            </a:pPr>
            <a:r>
              <a:rPr kumimoji="1" lang="en-US" altLang="ko-KR" sz="900" i="1" dirty="0">
                <a:solidFill>
                  <a:srgbClr val="00B050"/>
                </a:solidFill>
                <a:latin typeface="LG PC" panose="02030504000101010101" pitchFamily="18" charset="-127"/>
                <a:ea typeface="LG PC" panose="02030504000101010101" pitchFamily="18" charset="-127"/>
                <a:cs typeface="굴림" pitchFamily="50" charset="-127"/>
              </a:rPr>
              <a:t>Head: Jindo dogs are particularly important in the shape of their head when viewed as a whole. This is because the head is the most important part of the ethnic expression, which is the essence of the dog. The head keeps the dog's sensory organs in balance while alerting and hunting for olfactory, hearing, vision, and major sensory organs in the head, accommodating the brain and protecting these organs so that they can fully function. This is because the shape of the head has a lot of influence on the essence, so the shape of the head has the greatest effect on the face in inheritance.  </a:t>
            </a:r>
          </a:p>
        </p:txBody>
      </p:sp>
      <p:sp>
        <p:nvSpPr>
          <p:cNvPr id="10" name="모서리가 둥근 직사각형 9"/>
          <p:cNvSpPr/>
          <p:nvPr/>
        </p:nvSpPr>
        <p:spPr>
          <a:xfrm>
            <a:off x="2995153" y="2283718"/>
            <a:ext cx="1774966" cy="405283"/>
          </a:xfrm>
          <a:prstGeom prst="roundRect">
            <a:avLst/>
          </a:prstGeom>
          <a:solidFill>
            <a:srgbClr val="C0504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dirty="0">
                <a:solidFill>
                  <a:schemeClr val="bg1"/>
                </a:solidFill>
                <a:latin typeface="Tmon몬소리 Black" panose="02000A03000000000000" pitchFamily="2" charset="-127"/>
                <a:ea typeface="Tmon몬소리 Black" panose="02000A03000000000000" pitchFamily="2" charset="-127"/>
              </a:rPr>
              <a:t>세부평가</a:t>
            </a:r>
            <a:endParaRPr lang="en-US" altLang="ko-KR" sz="1600" dirty="0">
              <a:solidFill>
                <a:schemeClr val="bg1"/>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detailed evaluation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9" name="오각형 8"/>
          <p:cNvSpPr/>
          <p:nvPr/>
        </p:nvSpPr>
        <p:spPr>
          <a:xfrm>
            <a:off x="828184" y="915566"/>
            <a:ext cx="1774966" cy="432048"/>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머리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head</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Tree>
    <p:extLst>
      <p:ext uri="{BB962C8B-B14F-4D97-AF65-F5344CB8AC3E}">
        <p14:creationId xmlns:p14="http://schemas.microsoft.com/office/powerpoint/2010/main" val="398456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5478" y="483518"/>
            <a:ext cx="5232843" cy="523220"/>
          </a:xfrm>
          <a:prstGeom prst="rect">
            <a:avLst/>
          </a:prstGeom>
          <a:noFill/>
        </p:spPr>
        <p:txBody>
          <a:bodyPr wrap="none" rtlCol="0">
            <a:spAutoFit/>
          </a:bodyPr>
          <a:lstStyle/>
          <a:p>
            <a:r>
              <a:rPr lang="ko-KR" altLang="en-US" sz="2800" spc="-150" dirty="0">
                <a:solidFill>
                  <a:schemeClr val="bg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제 </a:t>
            </a:r>
            <a:r>
              <a:rPr lang="en-US" altLang="ko-KR" sz="2800" spc="-150" dirty="0">
                <a:solidFill>
                  <a:schemeClr val="bg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1</a:t>
            </a:r>
            <a:r>
              <a:rPr lang="ko-KR" altLang="en-US" sz="2800" spc="-150" dirty="0">
                <a:solidFill>
                  <a:schemeClr val="bg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장</a:t>
            </a:r>
            <a:r>
              <a:rPr lang="en-US" altLang="ko-KR" sz="2800" spc="-150" dirty="0">
                <a:solidFill>
                  <a:schemeClr val="bg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a:t>
            </a:r>
            <a:r>
              <a:rPr lang="en-US" altLang="ko-KR" sz="2800" spc="-150" dirty="0">
                <a:solidFill>
                  <a:srgbClr val="25406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 </a:t>
            </a:r>
            <a:r>
              <a:rPr lang="ko-KR" altLang="en-US" sz="2800" spc="-150" dirty="0">
                <a:solidFill>
                  <a:srgbClr val="254061"/>
                </a:solidFill>
                <a:effectLst>
                  <a:outerShdw blurRad="38100" dist="38100" dir="2700000" algn="tl">
                    <a:srgbClr val="000000">
                      <a:alpha val="43137"/>
                    </a:srgbClr>
                  </a:outerShdw>
                </a:effectLst>
                <a:latin typeface="Tmon몬소리 Black" panose="02000A03000000000000" pitchFamily="2" charset="-127"/>
                <a:ea typeface="Tmon몬소리 Black" panose="02000A03000000000000" pitchFamily="2" charset="-127"/>
              </a:rPr>
              <a:t>진도견  </a:t>
            </a:r>
            <a:r>
              <a:rPr lang="en-US" altLang="en-US" sz="2800" dirty="0">
                <a:solidFill>
                  <a:srgbClr val="9BBB59"/>
                </a:solidFill>
                <a:effectLst>
                  <a:outerShdw blurRad="38100" dist="38100" dir="2700000" algn="tl">
                    <a:srgbClr val="000000"/>
                  </a:outerShdw>
                </a:effectLst>
                <a:latin typeface="Tmon몬소리 Black" panose="020B0604020202020204" charset="-127"/>
                <a:ea typeface="Tmon몬소리 Black" panose="020B0604020202020204" charset="-127"/>
                <a:sym typeface="Tmon몬소리 Black" panose="020B0604020202020204" charset="-127"/>
              </a:rPr>
              <a:t>Chapter 1. Jindo</a:t>
            </a:r>
            <a:endParaRPr lang="ko-KR" altLang="en-US" sz="1000" i="1" spc="-150" dirty="0">
              <a:solidFill>
                <a:srgbClr val="00B050"/>
              </a:solidFill>
              <a:latin typeface="Tmon몬소리 Black" panose="02000A03000000000000" pitchFamily="2" charset="-127"/>
              <a:ea typeface="Tmon몬소리 Black" panose="02000A03000000000000" pitchFamily="2" charset="-127"/>
            </a:endParaRPr>
          </a:p>
        </p:txBody>
      </p:sp>
      <p:pic>
        <p:nvPicPr>
          <p:cNvPr id="7" name="그림 6" descr="KakaoTalk_20200116_094202471.jpg"/>
          <p:cNvPicPr>
            <a:picLocks noChangeAspect="1"/>
          </p:cNvPicPr>
          <p:nvPr/>
        </p:nvPicPr>
        <p:blipFill>
          <a:blip r:embed="rId3" cstate="print"/>
          <a:stretch>
            <a:fillRect/>
          </a:stretch>
        </p:blipFill>
        <p:spPr>
          <a:xfrm>
            <a:off x="5189614" y="1357304"/>
            <a:ext cx="3168600" cy="3086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그림 7" descr="KakaoTalk_20200116_094731391.jpg"/>
          <p:cNvPicPr>
            <a:picLocks noChangeAspect="1"/>
          </p:cNvPicPr>
          <p:nvPr/>
        </p:nvPicPr>
        <p:blipFill>
          <a:blip r:embed="rId4" cstate="print"/>
          <a:stretch>
            <a:fillRect/>
          </a:stretch>
        </p:blipFill>
        <p:spPr>
          <a:xfrm flipH="1">
            <a:off x="285720" y="1357304"/>
            <a:ext cx="4714908"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0800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069" y="299432"/>
            <a:ext cx="4431021"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2</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견종표준서 </a:t>
            </a:r>
            <a:r>
              <a:rPr lang="en-US" altLang="ko-KR" sz="1050" i="1" dirty="0">
                <a:solidFill>
                  <a:srgbClr val="00B050"/>
                </a:solidFill>
                <a:latin typeface="Tmon몬소리 Black" panose="02000A03000000000000" pitchFamily="2" charset="-127"/>
                <a:ea typeface="Tmon몬소리 Black" panose="02000A03000000000000" pitchFamily="2" charset="-127"/>
              </a:rPr>
              <a:t>Jindo dog breed standard</a:t>
            </a:r>
            <a:endParaRPr lang="en-US" altLang="ko-KR" sz="2000" dirty="0">
              <a:solidFill>
                <a:srgbClr val="003399"/>
              </a:solidFill>
              <a:latin typeface="Tmon몬소리 Black" panose="02000A03000000000000" pitchFamily="2" charset="-127"/>
              <a:ea typeface="Tmon몬소리 Black" panose="02000A03000000000000" pitchFamily="2" charset="-127"/>
            </a:endParaRPr>
          </a:p>
        </p:txBody>
      </p:sp>
      <p:sp>
        <p:nvSpPr>
          <p:cNvPr id="5" name="오각형 4"/>
          <p:cNvSpPr/>
          <p:nvPr/>
        </p:nvSpPr>
        <p:spPr>
          <a:xfrm>
            <a:off x="828184" y="869270"/>
            <a:ext cx="1774966" cy="478344"/>
          </a:xfrm>
          <a:prstGeom prst="homePlate">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머리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head</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10" name="모서리가 둥근 직사각형 9"/>
          <p:cNvSpPr/>
          <p:nvPr/>
        </p:nvSpPr>
        <p:spPr>
          <a:xfrm>
            <a:off x="2771800" y="869270"/>
            <a:ext cx="1584176" cy="478344"/>
          </a:xfrm>
          <a:prstGeom prst="roundRect">
            <a:avLst>
              <a:gd name="adj" fmla="val 33896"/>
            </a:avLst>
          </a:prstGeom>
          <a:solidFill>
            <a:srgbClr val="FFEBAB"/>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얼굴 </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face</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12" name="모서리가 둥근 직사각형 11"/>
          <p:cNvSpPr/>
          <p:nvPr/>
        </p:nvSpPr>
        <p:spPr>
          <a:xfrm>
            <a:off x="377509" y="1554778"/>
            <a:ext cx="5191773" cy="2961188"/>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ko-KR" altLang="en-US" sz="1100" dirty="0">
                <a:solidFill>
                  <a:schemeClr val="tx1"/>
                </a:solidFill>
                <a:latin typeface="LG PC" panose="02030504000101010101" pitchFamily="18" charset="-127"/>
                <a:ea typeface="LG PC" panose="02030504000101010101" pitchFamily="18" charset="-127"/>
              </a:rPr>
              <a:t>진도견은 사냥개로서  정면에서 보면 원형을 이루면서 역삼각형 형태이다</a:t>
            </a:r>
            <a:r>
              <a:rPr lang="en-US" altLang="ko-KR" sz="1100" dirty="0">
                <a:solidFill>
                  <a:schemeClr val="tx1"/>
                </a:solidFill>
                <a:latin typeface="LG PC" panose="02030504000101010101" pitchFamily="18" charset="-127"/>
                <a:ea typeface="LG PC" panose="02030504000101010101" pitchFamily="18" charset="-127"/>
              </a:rPr>
              <a:t>.</a:t>
            </a:r>
            <a:r>
              <a:rPr lang="ko-KR" altLang="en-US" sz="1100" dirty="0">
                <a:solidFill>
                  <a:schemeClr val="tx1"/>
                </a:solidFill>
                <a:latin typeface="LG PC" panose="02030504000101010101" pitchFamily="18" charset="-127"/>
                <a:ea typeface="LG PC" panose="02030504000101010101" pitchFamily="18" charset="-127"/>
              </a:rPr>
              <a:t> 수컷은 야성미 있는 강인한 인상을 주기도 하지만 얼굴이 조잡스럽지 말아야 하며</a:t>
            </a:r>
            <a:r>
              <a:rPr lang="en-US" altLang="ko-KR" sz="1100" dirty="0">
                <a:solidFill>
                  <a:schemeClr val="tx1"/>
                </a:solidFill>
                <a:latin typeface="LG PC" panose="02030504000101010101" pitchFamily="18" charset="-127"/>
                <a:ea typeface="LG PC" panose="02030504000101010101" pitchFamily="18" charset="-127"/>
              </a:rPr>
              <a:t>, </a:t>
            </a:r>
            <a:r>
              <a:rPr lang="ko-KR" altLang="en-US" sz="1100" dirty="0">
                <a:solidFill>
                  <a:schemeClr val="tx1"/>
                </a:solidFill>
                <a:latin typeface="LG PC" panose="02030504000101010101" pitchFamily="18" charset="-127"/>
                <a:ea typeface="LG PC" panose="02030504000101010101" pitchFamily="18" charset="-127"/>
              </a:rPr>
              <a:t>암컷은 다소곳한 표정을 가지고 있어야 한다</a:t>
            </a:r>
            <a:r>
              <a:rPr lang="en-US" altLang="ko-KR" sz="1100" dirty="0">
                <a:solidFill>
                  <a:schemeClr val="tx1"/>
                </a:solidFill>
                <a:latin typeface="LG PC" panose="02030504000101010101" pitchFamily="18" charset="-127"/>
                <a:ea typeface="LG PC" panose="02030504000101010101" pitchFamily="18" charset="-127"/>
              </a:rPr>
              <a:t>. </a:t>
            </a:r>
          </a:p>
          <a:p>
            <a:pPr fontAlgn="base"/>
            <a:r>
              <a:rPr lang="en-US" altLang="ko-KR" sz="1100" i="1" dirty="0">
                <a:solidFill>
                  <a:srgbClr val="00B050"/>
                </a:solidFill>
                <a:latin typeface="LG PC" panose="02030504000101010101" pitchFamily="18" charset="-127"/>
                <a:ea typeface="LG PC" panose="02030504000101010101" pitchFamily="18" charset="-127"/>
              </a:rPr>
              <a:t>Jindo dogs are hunting dogs that form a circular shape and have an inverted triangle shape when viewed from the front. Males may give a feral and strong impression, but their faces should not be crude, and females should have a rather gentle expression.</a:t>
            </a:r>
            <a:endParaRPr lang="ko-KR" altLang="en-US" sz="1100" i="1" dirty="0">
              <a:solidFill>
                <a:srgbClr val="00B050"/>
              </a:solidFill>
              <a:latin typeface="LG PC" panose="02030504000101010101" pitchFamily="18" charset="-127"/>
              <a:ea typeface="LG PC" panose="02030504000101010101" pitchFamily="18" charset="-127"/>
            </a:endParaRPr>
          </a:p>
          <a:p>
            <a:pPr fontAlgn="base"/>
            <a:r>
              <a:rPr lang="ko-KR" altLang="en-US" sz="1100" dirty="0">
                <a:solidFill>
                  <a:schemeClr val="tx1"/>
                </a:solidFill>
                <a:latin typeface="LG PC" panose="02030504000101010101" pitchFamily="18" charset="-127"/>
                <a:ea typeface="LG PC" panose="02030504000101010101" pitchFamily="18" charset="-127"/>
              </a:rPr>
              <a:t> </a:t>
            </a:r>
            <a:endParaRPr lang="en-US" altLang="ko-KR" sz="1100" dirty="0">
              <a:solidFill>
                <a:schemeClr val="tx1"/>
              </a:solidFill>
              <a:latin typeface="LG PC" panose="02030504000101010101" pitchFamily="18" charset="-127"/>
              <a:ea typeface="LG PC" panose="02030504000101010101" pitchFamily="18" charset="-127"/>
            </a:endParaRPr>
          </a:p>
          <a:p>
            <a:pPr fontAlgn="base"/>
            <a:r>
              <a:rPr lang="ko-KR" altLang="en-US" sz="1100" dirty="0">
                <a:solidFill>
                  <a:schemeClr val="tx1"/>
                </a:solidFill>
                <a:latin typeface="LG PC" panose="02030504000101010101" pitchFamily="18" charset="-127"/>
                <a:ea typeface="LG PC" panose="02030504000101010101" pitchFamily="18" charset="-127"/>
              </a:rPr>
              <a:t>개의 종족적 표현과 기능은 머리의 형태와 얼굴에서 가장 잘 나타난다</a:t>
            </a:r>
            <a:r>
              <a:rPr lang="en-US" altLang="ko-KR" sz="1100" dirty="0">
                <a:solidFill>
                  <a:schemeClr val="tx1"/>
                </a:solidFill>
                <a:latin typeface="LG PC" panose="02030504000101010101" pitchFamily="18" charset="-127"/>
                <a:ea typeface="LG PC" panose="02030504000101010101" pitchFamily="18" charset="-127"/>
              </a:rPr>
              <a:t>.</a:t>
            </a:r>
            <a:r>
              <a:rPr lang="ko-KR" altLang="en-US" sz="1100" dirty="0">
                <a:solidFill>
                  <a:schemeClr val="tx1"/>
                </a:solidFill>
                <a:latin typeface="LG PC" panose="02030504000101010101" pitchFamily="18" charset="-127"/>
                <a:ea typeface="LG PC" panose="02030504000101010101" pitchFamily="18" charset="-127"/>
              </a:rPr>
              <a:t> 특히 얼굴은 본질을 이해하는 전체적인 조화를 이루고 있는 판단 기준이 된다</a:t>
            </a:r>
            <a:r>
              <a:rPr lang="en-US" altLang="ko-KR" sz="1100" dirty="0">
                <a:solidFill>
                  <a:schemeClr val="tx1"/>
                </a:solidFill>
                <a:latin typeface="LG PC" panose="02030504000101010101" pitchFamily="18" charset="-127"/>
                <a:ea typeface="LG PC" panose="02030504000101010101" pitchFamily="18" charset="-127"/>
              </a:rPr>
              <a:t>.</a:t>
            </a:r>
            <a:r>
              <a:rPr lang="ko-KR" altLang="en-US" sz="1100" dirty="0">
                <a:solidFill>
                  <a:schemeClr val="tx1"/>
                </a:solidFill>
                <a:latin typeface="LG PC" panose="02030504000101010101" pitchFamily="18" charset="-127"/>
                <a:ea typeface="LG PC" panose="02030504000101010101" pitchFamily="18" charset="-127"/>
              </a:rPr>
              <a:t> 잘못된 성상은 </a:t>
            </a:r>
            <a:r>
              <a:rPr lang="ko-KR" altLang="en-US" sz="1100" dirty="0" err="1">
                <a:solidFill>
                  <a:schemeClr val="tx1"/>
                </a:solidFill>
                <a:latin typeface="LG PC" panose="02030504000101010101" pitchFamily="18" charset="-127"/>
                <a:ea typeface="LG PC" panose="02030504000101010101" pitchFamily="18" charset="-127"/>
              </a:rPr>
              <a:t>차우차우</a:t>
            </a:r>
            <a:r>
              <a:rPr lang="en-US" altLang="ko-KR" sz="1100" dirty="0">
                <a:solidFill>
                  <a:schemeClr val="tx1"/>
                </a:solidFill>
                <a:latin typeface="LG PC" panose="02030504000101010101" pitchFamily="18" charset="-127"/>
                <a:ea typeface="LG PC" panose="02030504000101010101" pitchFamily="18" charset="-127"/>
              </a:rPr>
              <a:t>, </a:t>
            </a:r>
            <a:r>
              <a:rPr lang="ko-KR" altLang="en-US" sz="1100" dirty="0" err="1">
                <a:solidFill>
                  <a:schemeClr val="tx1"/>
                </a:solidFill>
                <a:latin typeface="LG PC" panose="02030504000101010101" pitchFamily="18" charset="-127"/>
                <a:ea typeface="LG PC" panose="02030504000101010101" pitchFamily="18" charset="-127"/>
              </a:rPr>
              <a:t>아키다</a:t>
            </a:r>
            <a:r>
              <a:rPr lang="en-US" altLang="ko-KR" sz="1100" dirty="0">
                <a:solidFill>
                  <a:schemeClr val="tx1"/>
                </a:solidFill>
                <a:latin typeface="LG PC" panose="02030504000101010101" pitchFamily="18" charset="-127"/>
                <a:ea typeface="LG PC" panose="02030504000101010101" pitchFamily="18" charset="-127"/>
              </a:rPr>
              <a:t>, </a:t>
            </a:r>
            <a:r>
              <a:rPr lang="ko-KR" altLang="en-US" sz="1100" dirty="0">
                <a:solidFill>
                  <a:schemeClr val="tx1"/>
                </a:solidFill>
                <a:latin typeface="LG PC" panose="02030504000101010101" pitchFamily="18" charset="-127"/>
                <a:ea typeface="LG PC" panose="02030504000101010101" pitchFamily="18" charset="-127"/>
              </a:rPr>
              <a:t>기쥬견이 섞인 모습으로  개의본질에 미치는 영향이 크므로 번식을 해서는 안 된다</a:t>
            </a:r>
            <a:r>
              <a:rPr lang="en-US" altLang="ko-KR" sz="1100" dirty="0">
                <a:solidFill>
                  <a:schemeClr val="tx1"/>
                </a:solidFill>
                <a:latin typeface="LG PC" panose="02030504000101010101" pitchFamily="18" charset="-127"/>
                <a:ea typeface="LG PC" panose="02030504000101010101" pitchFamily="18" charset="-127"/>
              </a:rPr>
              <a:t>. </a:t>
            </a:r>
          </a:p>
          <a:p>
            <a:pPr fontAlgn="base"/>
            <a:r>
              <a:rPr lang="en-US" altLang="ko-KR" sz="1100" i="1" dirty="0">
                <a:solidFill>
                  <a:srgbClr val="00B050"/>
                </a:solidFill>
                <a:latin typeface="LG PC" panose="02030504000101010101" pitchFamily="18" charset="-127"/>
                <a:ea typeface="LG PC" panose="02030504000101010101" pitchFamily="18" charset="-127"/>
              </a:rPr>
              <a:t>The dog's ethnic expressions and functions are best seen in the shape and face of the head. In particular, the face becomes the criterion of judgment that is in overall harmony to understand the essence. The wrong shape is a mixture of Chow </a:t>
            </a:r>
            <a:r>
              <a:rPr lang="en-US" altLang="ko-KR" sz="1100" i="1" dirty="0" err="1">
                <a:solidFill>
                  <a:srgbClr val="00B050"/>
                </a:solidFill>
                <a:latin typeface="LG PC" panose="02030504000101010101" pitchFamily="18" charset="-127"/>
                <a:ea typeface="LG PC" panose="02030504000101010101" pitchFamily="18" charset="-127"/>
              </a:rPr>
              <a:t>Chow</a:t>
            </a:r>
            <a:r>
              <a:rPr lang="en-US" altLang="ko-KR" sz="1100" i="1" dirty="0">
                <a:solidFill>
                  <a:srgbClr val="00B050"/>
                </a:solidFill>
                <a:latin typeface="LG PC" panose="02030504000101010101" pitchFamily="18" charset="-127"/>
                <a:ea typeface="LG PC" panose="02030504000101010101" pitchFamily="18" charset="-127"/>
              </a:rPr>
              <a:t>, Akita, and </a:t>
            </a:r>
            <a:r>
              <a:rPr lang="en-US" altLang="ko-KR" sz="1100" i="1" dirty="0" err="1">
                <a:solidFill>
                  <a:srgbClr val="00B050"/>
                </a:solidFill>
                <a:latin typeface="LG PC" panose="02030504000101010101" pitchFamily="18" charset="-127"/>
                <a:ea typeface="LG PC" panose="02030504000101010101" pitchFamily="18" charset="-127"/>
              </a:rPr>
              <a:t>Kishu</a:t>
            </a:r>
            <a:r>
              <a:rPr lang="en-US" altLang="ko-KR" sz="1100" i="1" dirty="0">
                <a:solidFill>
                  <a:srgbClr val="00B050"/>
                </a:solidFill>
                <a:latin typeface="LG PC" panose="02030504000101010101" pitchFamily="18" charset="-127"/>
                <a:ea typeface="LG PC" panose="02030504000101010101" pitchFamily="18" charset="-127"/>
              </a:rPr>
              <a:t> dog, and it has a great effect on the nature of the dog, so it should not be reproduced. </a:t>
            </a:r>
            <a:endParaRPr lang="ko-KR" altLang="en-US" sz="1100" i="1" dirty="0">
              <a:solidFill>
                <a:srgbClr val="00B050"/>
              </a:solidFill>
              <a:latin typeface="LG PC" panose="02030504000101010101" pitchFamily="18" charset="-127"/>
              <a:ea typeface="LG PC" panose="02030504000101010101" pitchFamily="18" charset="-127"/>
            </a:endParaRPr>
          </a:p>
        </p:txBody>
      </p:sp>
      <p:pic>
        <p:nvPicPr>
          <p:cNvPr id="11" name="Picture 2" descr="C:\Users\챠엘\Desktop\진도\얼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24486"/>
            <a:ext cx="3026039" cy="2331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Box 15">
            <a:extLst>
              <a:ext uri="{FF2B5EF4-FFF2-40B4-BE49-F238E27FC236}">
                <a16:creationId xmlns:a16="http://schemas.microsoft.com/office/drawing/2014/main" id="{52A5AC73-48E2-40FA-91AE-A533896E7E24}"/>
              </a:ext>
            </a:extLst>
          </p:cNvPr>
          <p:cNvSpPr txBox="1">
            <a:spLocks/>
          </p:cNvSpPr>
          <p:nvPr/>
        </p:nvSpPr>
        <p:spPr bwMode="auto">
          <a:xfrm>
            <a:off x="6272108" y="683977"/>
            <a:ext cx="1106487"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1pPr>
            <a:lvl2pPr marL="742950" indent="-28575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2pPr>
            <a:lvl3pPr marL="11430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3pPr>
            <a:lvl4pPr marL="16002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4pPr>
            <a:lvl5pPr marL="20574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5pPr>
            <a:lvl6pPr marL="25146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6pPr>
            <a:lvl7pPr marL="29718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7pPr>
            <a:lvl8pPr marL="34290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8pPr>
            <a:lvl9pPr marL="38862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9pPr>
          </a:lstStyle>
          <a:p>
            <a:pPr eaLnBrk="1"/>
            <a:r>
              <a:rPr lang="en-US" altLang="en-US" sz="1300" dirty="0">
                <a:solidFill>
                  <a:srgbClr val="FFFFFF"/>
                </a:solidFill>
              </a:rPr>
              <a:t>눈= Eye</a:t>
            </a:r>
          </a:p>
          <a:p>
            <a:pPr eaLnBrk="1"/>
            <a:r>
              <a:rPr lang="en-US" altLang="en-US" sz="1300" dirty="0" err="1">
                <a:solidFill>
                  <a:srgbClr val="FFFFFF"/>
                </a:solidFill>
              </a:rPr>
              <a:t>주둥이</a:t>
            </a:r>
            <a:r>
              <a:rPr lang="en-US" altLang="en-US" sz="1300" dirty="0">
                <a:solidFill>
                  <a:srgbClr val="FFFFFF"/>
                </a:solidFill>
              </a:rPr>
              <a:t>= Snout</a:t>
            </a:r>
          </a:p>
          <a:p>
            <a:pPr eaLnBrk="1"/>
            <a:r>
              <a:rPr lang="en-US" altLang="en-US" sz="1300" dirty="0">
                <a:solidFill>
                  <a:srgbClr val="FFFFFF"/>
                </a:solidFill>
              </a:rPr>
              <a:t>코= Nose</a:t>
            </a:r>
          </a:p>
        </p:txBody>
      </p:sp>
      <p:sp>
        <p:nvSpPr>
          <p:cNvPr id="13" name="Text Box 14">
            <a:extLst>
              <a:ext uri="{FF2B5EF4-FFF2-40B4-BE49-F238E27FC236}">
                <a16:creationId xmlns:a16="http://schemas.microsoft.com/office/drawing/2014/main" id="{80E71BB2-98A7-4613-9BD5-9CA49155D303}"/>
              </a:ext>
            </a:extLst>
          </p:cNvPr>
          <p:cNvSpPr txBox="1">
            <a:spLocks/>
          </p:cNvSpPr>
          <p:nvPr/>
        </p:nvSpPr>
        <p:spPr bwMode="auto">
          <a:xfrm>
            <a:off x="5135894" y="686787"/>
            <a:ext cx="866775"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1pPr>
            <a:lvl2pPr marL="742950" indent="-28575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2pPr>
            <a:lvl3pPr marL="11430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3pPr>
            <a:lvl4pPr marL="16002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4pPr>
            <a:lvl5pPr marL="20574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5pPr>
            <a:lvl6pPr marL="25146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6pPr>
            <a:lvl7pPr marL="29718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7pPr>
            <a:lvl8pPr marL="34290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8pPr>
            <a:lvl9pPr marL="38862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9pPr>
          </a:lstStyle>
          <a:p>
            <a:pPr eaLnBrk="1"/>
            <a:r>
              <a:rPr lang="en-US" altLang="en-US" sz="1300" dirty="0">
                <a:solidFill>
                  <a:srgbClr val="FFFFFF"/>
                </a:solidFill>
              </a:rPr>
              <a:t>귀= Ear</a:t>
            </a:r>
          </a:p>
          <a:p>
            <a:pPr eaLnBrk="1"/>
            <a:r>
              <a:rPr lang="en-US" altLang="en-US" sz="1300" dirty="0">
                <a:solidFill>
                  <a:srgbClr val="FFFFFF"/>
                </a:solidFill>
              </a:rPr>
              <a:t>뺨= Cheek</a:t>
            </a:r>
          </a:p>
          <a:p>
            <a:pPr eaLnBrk="1"/>
            <a:r>
              <a:rPr lang="en-US" altLang="en-US" sz="1300" dirty="0" err="1">
                <a:solidFill>
                  <a:srgbClr val="FFFFFF"/>
                </a:solidFill>
              </a:rPr>
              <a:t>입술</a:t>
            </a:r>
            <a:r>
              <a:rPr lang="en-US" altLang="en-US" sz="1300" dirty="0">
                <a:solidFill>
                  <a:srgbClr val="FFFFFF"/>
                </a:solidFill>
              </a:rPr>
              <a:t>= Lips</a:t>
            </a:r>
          </a:p>
        </p:txBody>
      </p:sp>
    </p:spTree>
    <p:extLst>
      <p:ext uri="{BB962C8B-B14F-4D97-AF65-F5344CB8AC3E}">
        <p14:creationId xmlns:p14="http://schemas.microsoft.com/office/powerpoint/2010/main" val="317780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정지현 - 훈련\진도\새 폴더\KakaoTalk_20191123_133458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292" y="1563638"/>
            <a:ext cx="1752435" cy="26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45069" y="299432"/>
            <a:ext cx="6090129"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err="1">
                <a:solidFill>
                  <a:srgbClr val="003399"/>
                </a:solidFill>
                <a:latin typeface="Tmon몬소리 Black" panose="02000A03000000000000" pitchFamily="2" charset="-127"/>
                <a:ea typeface="Tmon몬소리 Black" panose="02000A03000000000000" pitchFamily="2" charset="-127"/>
              </a:rPr>
              <a:t>진도견</a:t>
            </a:r>
            <a:r>
              <a:rPr lang="ko-KR" altLang="en-US" sz="2000" dirty="0">
                <a:solidFill>
                  <a:srgbClr val="003399"/>
                </a:solidFill>
                <a:latin typeface="Tmon몬소리 Black" panose="02000A03000000000000" pitchFamily="2" charset="-127"/>
                <a:ea typeface="Tmon몬소리 Black" panose="02000A03000000000000" pitchFamily="2" charset="-127"/>
              </a:rPr>
              <a:t>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추억의 한국 명견 계보</a:t>
            </a:r>
            <a:r>
              <a:rPr lang="en-US" altLang="ko-KR" sz="2000" dirty="0">
                <a:latin typeface="Tmon몬소리 Black" panose="02000A03000000000000" pitchFamily="2" charset="-127"/>
                <a:ea typeface="Tmon몬소리 Black" panose="02000A03000000000000" pitchFamily="2" charset="-127"/>
              </a:rPr>
              <a:t> </a:t>
            </a:r>
            <a:r>
              <a:rPr lang="en-US" altLang="ko-KR" sz="2000" dirty="0">
                <a:solidFill>
                  <a:srgbClr val="00B050"/>
                </a:solidFill>
                <a:latin typeface="Tmon몬소리 Black" panose="02000A03000000000000" pitchFamily="2" charset="-127"/>
                <a:ea typeface="Tmon몬소리 Black" panose="02000A03000000000000" pitchFamily="2" charset="-127"/>
              </a:rPr>
              <a:t> </a:t>
            </a:r>
            <a:r>
              <a:rPr lang="en-US" altLang="ko-KR" sz="1000" i="1" dirty="0">
                <a:solidFill>
                  <a:srgbClr val="00B050"/>
                </a:solidFill>
                <a:latin typeface="Tmon몬소리 Black" panose="02000A03000000000000" pitchFamily="2" charset="-127"/>
                <a:ea typeface="Tmon몬소리 Black" panose="02000A03000000000000" pitchFamily="2" charset="-127"/>
              </a:rPr>
              <a:t>Famous Korean Dog Genealogy</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10" name="모서리가 둥근 직사각형 9"/>
          <p:cNvSpPr/>
          <p:nvPr/>
        </p:nvSpPr>
        <p:spPr>
          <a:xfrm>
            <a:off x="622385" y="4299942"/>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노랭이 </a:t>
            </a:r>
            <a:r>
              <a:rPr lang="en-US" altLang="ko-KR" sz="1050" i="1" dirty="0">
                <a:solidFill>
                  <a:srgbClr val="00B050"/>
                </a:solidFill>
                <a:latin typeface="LG PC" panose="02030504000101010101" pitchFamily="18" charset="-127"/>
                <a:ea typeface="LG PC" panose="02030504000101010101" pitchFamily="18" charset="-127"/>
              </a:rPr>
              <a:t>No </a:t>
            </a:r>
            <a:r>
              <a:rPr lang="en-US" altLang="ko-KR" sz="1050" i="1" dirty="0" err="1">
                <a:solidFill>
                  <a:srgbClr val="00B050"/>
                </a:solidFill>
                <a:latin typeface="LG PC" panose="02030504000101010101" pitchFamily="18" charset="-127"/>
                <a:ea typeface="LG PC" panose="02030504000101010101" pitchFamily="18" charset="-127"/>
              </a:rPr>
              <a:t>raeng</a:t>
            </a:r>
            <a:r>
              <a:rPr lang="en-US" altLang="ko-KR" sz="1050" i="1"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i</a:t>
            </a:r>
            <a:r>
              <a:rPr lang="en-US" altLang="ko-KR" sz="1050" dirty="0">
                <a:solidFill>
                  <a:srgbClr val="00B050"/>
                </a:solidFill>
                <a:latin typeface="LG PC" panose="02030504000101010101" pitchFamily="18" charset="-127"/>
                <a:ea typeface="LG PC" panose="02030504000101010101" pitchFamily="18" charset="-127"/>
              </a:rPr>
              <a:t> </a:t>
            </a:r>
            <a:endParaRPr lang="en-US" altLang="ko-KR" sz="1050" dirty="0">
              <a:solidFill>
                <a:schemeClr val="tx1"/>
              </a:solidFill>
              <a:latin typeface="LG PC" panose="02030504000101010101" pitchFamily="18" charset="-127"/>
              <a:ea typeface="LG PC" panose="02030504000101010101" pitchFamily="18" charset="-127"/>
            </a:endParaRPr>
          </a:p>
        </p:txBody>
      </p:sp>
      <p:pic>
        <p:nvPicPr>
          <p:cNvPr id="2050" name="Picture 2" descr="D:\정지현 - 훈련\진도\새 폴더\억이.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926" y="2071684"/>
            <a:ext cx="2177358" cy="2177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모서리가 둥근 직사각형 12"/>
          <p:cNvSpPr/>
          <p:nvPr/>
        </p:nvSpPr>
        <p:spPr>
          <a:xfrm>
            <a:off x="3357555" y="4355990"/>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억이</a:t>
            </a:r>
            <a:r>
              <a:rPr lang="ko-KR" altLang="en-US" sz="1050"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Eok</a:t>
            </a:r>
            <a:r>
              <a:rPr lang="en-US" altLang="ko-KR" sz="1050" i="1"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i</a:t>
            </a:r>
            <a:endParaRPr lang="en-US" altLang="ko-KR" sz="1050" i="1" dirty="0">
              <a:solidFill>
                <a:schemeClr val="tx1"/>
              </a:solidFill>
              <a:latin typeface="LG PC" panose="02030504000101010101" pitchFamily="18" charset="-127"/>
              <a:ea typeface="LG PC" panose="02030504000101010101" pitchFamily="18" charset="-127"/>
            </a:endParaRPr>
          </a:p>
        </p:txBody>
      </p:sp>
      <p:sp>
        <p:nvSpPr>
          <p:cNvPr id="15" name="오각형 14"/>
          <p:cNvSpPr/>
          <p:nvPr/>
        </p:nvSpPr>
        <p:spPr>
          <a:xfrm>
            <a:off x="611560" y="843557"/>
            <a:ext cx="1752435" cy="593401"/>
          </a:xfrm>
          <a:prstGeom prst="homePlate">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초대 진도견의 계보</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Early </a:t>
            </a:r>
            <a:r>
              <a:rPr lang="en-US" altLang="ko-KR" sz="1000" i="1" dirty="0" err="1">
                <a:solidFill>
                  <a:srgbClr val="00B050"/>
                </a:solidFill>
                <a:latin typeface="Tmon몬소리 Black" panose="02000A03000000000000" pitchFamily="2" charset="-127"/>
                <a:ea typeface="Tmon몬소리 Black" panose="02000A03000000000000" pitchFamily="2" charset="-127"/>
              </a:rPr>
              <a:t>Jindodog</a:t>
            </a:r>
            <a:r>
              <a:rPr lang="en-US" altLang="ko-KR" sz="1000" i="1" dirty="0">
                <a:solidFill>
                  <a:srgbClr val="00B050"/>
                </a:solidFill>
                <a:latin typeface="Tmon몬소리 Black" panose="02000A03000000000000" pitchFamily="2" charset="-127"/>
                <a:ea typeface="Tmon몬소리 Black" panose="02000A03000000000000" pitchFamily="2" charset="-127"/>
              </a:rPr>
              <a:t> Genealogy</a:t>
            </a:r>
          </a:p>
        </p:txBody>
      </p:sp>
      <p:sp>
        <p:nvSpPr>
          <p:cNvPr id="16" name="모서리가 둥근 직사각형 15"/>
          <p:cNvSpPr/>
          <p:nvPr/>
        </p:nvSpPr>
        <p:spPr>
          <a:xfrm>
            <a:off x="2483768" y="960237"/>
            <a:ext cx="1411111" cy="360039"/>
          </a:xfrm>
          <a:prstGeom prst="roundRect">
            <a:avLst>
              <a:gd name="adj" fmla="val 33896"/>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sz="1200" dirty="0">
                <a:solidFill>
                  <a:srgbClr val="0045D0"/>
                </a:solidFill>
                <a:latin typeface="Tmon몬소리 Black" panose="02000A03000000000000" pitchFamily="2" charset="-127"/>
                <a:ea typeface="Tmon몬소리 Black" panose="02000A03000000000000" pitchFamily="2" charset="-127"/>
              </a:rPr>
              <a:t>1960~1970</a:t>
            </a:r>
            <a:r>
              <a:rPr lang="ko-KR" altLang="en-US" sz="1200" dirty="0">
                <a:solidFill>
                  <a:srgbClr val="0045D0"/>
                </a:solidFill>
                <a:latin typeface="Tmon몬소리 Black" panose="02000A03000000000000" pitchFamily="2" charset="-127"/>
                <a:ea typeface="Tmon몬소리 Black" panose="02000A03000000000000" pitchFamily="2" charset="-127"/>
              </a:rPr>
              <a:t>년도</a:t>
            </a:r>
            <a:endParaRPr lang="en-US" altLang="ko-KR" sz="1200" dirty="0">
              <a:solidFill>
                <a:srgbClr val="0045D0"/>
              </a:solidFill>
              <a:latin typeface="Tmon몬소리 Black" panose="02000A03000000000000" pitchFamily="2" charset="-127"/>
              <a:ea typeface="Tmon몬소리 Black" panose="02000A03000000000000" pitchFamily="2" charset="-127"/>
            </a:endParaRPr>
          </a:p>
        </p:txBody>
      </p:sp>
      <p:pic>
        <p:nvPicPr>
          <p:cNvPr id="1026" name="Picture 2"/>
          <p:cNvPicPr>
            <a:picLocks noChangeAspect="1" noChangeArrowheads="1"/>
          </p:cNvPicPr>
          <p:nvPr/>
        </p:nvPicPr>
        <p:blipFill>
          <a:blip r:embed="rId4" cstate="print"/>
          <a:srcRect b="1961"/>
          <a:stretch>
            <a:fillRect/>
          </a:stretch>
        </p:blipFill>
        <p:spPr bwMode="auto">
          <a:xfrm>
            <a:off x="5572132" y="2143122"/>
            <a:ext cx="2488732"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모서리가 둥근 직사각형 16"/>
          <p:cNvSpPr/>
          <p:nvPr/>
        </p:nvSpPr>
        <p:spPr>
          <a:xfrm>
            <a:off x="6215074" y="4357700"/>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국군 </a:t>
            </a:r>
            <a:r>
              <a:rPr lang="en-US" altLang="ko-KR" sz="1050" i="1" dirty="0" err="1">
                <a:solidFill>
                  <a:srgbClr val="00B050"/>
                </a:solidFill>
                <a:latin typeface="LG PC" panose="02030504000101010101" pitchFamily="18" charset="-127"/>
                <a:ea typeface="LG PC" panose="02030504000101010101" pitchFamily="18" charset="-127"/>
              </a:rPr>
              <a:t>Guk</a:t>
            </a:r>
            <a:r>
              <a:rPr lang="en-US" altLang="ko-KR" sz="1050" i="1" dirty="0">
                <a:solidFill>
                  <a:srgbClr val="00B050"/>
                </a:solidFill>
                <a:latin typeface="LG PC" panose="02030504000101010101" pitchFamily="18" charset="-127"/>
                <a:ea typeface="LG PC" panose="02030504000101010101" pitchFamily="18" charset="-127"/>
              </a:rPr>
              <a:t> gun</a:t>
            </a:r>
            <a:endParaRPr lang="en-US" altLang="ko-KR" sz="1050" i="1" dirty="0">
              <a:solidFill>
                <a:schemeClr val="tx1"/>
              </a:solidFill>
              <a:latin typeface="LG PC" panose="02030504000101010101" pitchFamily="18" charset="-127"/>
              <a:ea typeface="LG PC" panose="02030504000101010101" pitchFamily="18" charset="-127"/>
            </a:endParaRPr>
          </a:p>
        </p:txBody>
      </p:sp>
      <p:sp>
        <p:nvSpPr>
          <p:cNvPr id="11" name="Text Box 26">
            <a:extLst>
              <a:ext uri="{FF2B5EF4-FFF2-40B4-BE49-F238E27FC236}">
                <a16:creationId xmlns:a16="http://schemas.microsoft.com/office/drawing/2014/main" id="{964281E5-9AA1-414C-AB4B-A465A1E9A1D3}"/>
              </a:ext>
            </a:extLst>
          </p:cNvPr>
          <p:cNvSpPr txBox="1">
            <a:spLocks/>
          </p:cNvSpPr>
          <p:nvPr/>
        </p:nvSpPr>
        <p:spPr bwMode="auto">
          <a:xfrm>
            <a:off x="4116388" y="954088"/>
            <a:ext cx="18938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1pPr>
            <a:lvl2pPr marL="742950" indent="-28575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2pPr>
            <a:lvl3pPr marL="11430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3pPr>
            <a:lvl4pPr marL="16002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4pPr>
            <a:lvl5pPr marL="20574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5pPr>
            <a:lvl6pPr marL="25146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6pPr>
            <a:lvl7pPr marL="29718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7pPr>
            <a:lvl8pPr marL="34290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8pPr>
            <a:lvl9pPr marL="38862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9pPr>
          </a:lstStyle>
          <a:p>
            <a:pPr eaLnBrk="1"/>
            <a:r>
              <a:rPr lang="en-US" altLang="en-US" dirty="0">
                <a:solidFill>
                  <a:srgbClr val="B4CC83"/>
                </a:solidFill>
              </a:rPr>
              <a:t>Years 1960~1970</a:t>
            </a:r>
          </a:p>
        </p:txBody>
      </p:sp>
    </p:spTree>
    <p:extLst>
      <p:ext uri="{BB962C8B-B14F-4D97-AF65-F5344CB8AC3E}">
        <p14:creationId xmlns:p14="http://schemas.microsoft.com/office/powerpoint/2010/main" val="379108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descr="KakaoTalk_20200118_234910419.jpg"/>
          <p:cNvPicPr>
            <a:picLocks noChangeAspect="1"/>
          </p:cNvPicPr>
          <p:nvPr/>
        </p:nvPicPr>
        <p:blipFill>
          <a:blip r:embed="rId2" cstate="print"/>
          <a:stretch>
            <a:fillRect/>
          </a:stretch>
        </p:blipFill>
        <p:spPr>
          <a:xfrm>
            <a:off x="6215074" y="2285998"/>
            <a:ext cx="2322887"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45069" y="299432"/>
            <a:ext cx="3903633"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err="1">
                <a:solidFill>
                  <a:srgbClr val="003399"/>
                </a:solidFill>
                <a:latin typeface="Tmon몬소리 Black" panose="02000A03000000000000" pitchFamily="2" charset="-127"/>
                <a:ea typeface="Tmon몬소리 Black" panose="02000A03000000000000" pitchFamily="2" charset="-127"/>
              </a:rPr>
              <a:t>진도견</a:t>
            </a:r>
            <a:r>
              <a:rPr lang="ko-KR" altLang="en-US" sz="2000" dirty="0">
                <a:solidFill>
                  <a:srgbClr val="003399"/>
                </a:solidFill>
                <a:latin typeface="Tmon몬소리 Black" panose="02000A03000000000000" pitchFamily="2" charset="-127"/>
                <a:ea typeface="Tmon몬소리 Black" panose="02000A03000000000000" pitchFamily="2" charset="-127"/>
              </a:rPr>
              <a:t>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추억의 명견 </a:t>
            </a:r>
            <a:r>
              <a:rPr lang="en-US" altLang="ko-KR" sz="1000" i="1" dirty="0">
                <a:solidFill>
                  <a:srgbClr val="00B050"/>
                </a:solidFill>
                <a:latin typeface="Tmon몬소리 Black" panose="02000A03000000000000" pitchFamily="2" charset="-127"/>
                <a:ea typeface="Tmon몬소리 Black" panose="02000A03000000000000" pitchFamily="2" charset="-127"/>
              </a:rPr>
              <a:t>Reminiscence</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pic>
        <p:nvPicPr>
          <p:cNvPr id="9" name="Picture 4" descr="D:\정지현 - 훈련\진도\새 폴더\KakaoTalk_20191123_133501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96" y="1643056"/>
            <a:ext cx="2934899" cy="2435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모서리가 둥근 직사각형 10"/>
          <p:cNvSpPr/>
          <p:nvPr/>
        </p:nvSpPr>
        <p:spPr>
          <a:xfrm>
            <a:off x="1214414" y="4214824"/>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악돌이 </a:t>
            </a:r>
            <a:r>
              <a:rPr lang="en-US" altLang="ko-KR" sz="1050" i="1" dirty="0">
                <a:solidFill>
                  <a:srgbClr val="00B050"/>
                </a:solidFill>
                <a:latin typeface="LG PC" panose="02030504000101010101" pitchFamily="18" charset="-127"/>
                <a:ea typeface="LG PC" panose="02030504000101010101" pitchFamily="18" charset="-127"/>
              </a:rPr>
              <a:t>Ak dol </a:t>
            </a:r>
            <a:r>
              <a:rPr lang="en-US" altLang="ko-KR" sz="1050" i="1" dirty="0" err="1">
                <a:solidFill>
                  <a:srgbClr val="00B050"/>
                </a:solidFill>
                <a:latin typeface="LG PC" panose="02030504000101010101" pitchFamily="18" charset="-127"/>
                <a:ea typeface="LG PC" panose="02030504000101010101" pitchFamily="18" charset="-127"/>
              </a:rPr>
              <a:t>i</a:t>
            </a:r>
            <a:endParaRPr lang="en-US" altLang="ko-KR" sz="1050" i="1" dirty="0">
              <a:solidFill>
                <a:srgbClr val="00B050"/>
              </a:solidFill>
              <a:latin typeface="LG PC" panose="02030504000101010101" pitchFamily="18" charset="-127"/>
              <a:ea typeface="LG PC" panose="02030504000101010101" pitchFamily="18" charset="-127"/>
            </a:endParaRPr>
          </a:p>
        </p:txBody>
      </p:sp>
      <p:pic>
        <p:nvPicPr>
          <p:cNvPr id="2051" name="Picture 3" descr="D:\정지현 - 훈련\진도\새 폴더\대호.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182" y="2143122"/>
            <a:ext cx="2284283" cy="1895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모서리가 둥근 직사각형 13"/>
          <p:cNvSpPr/>
          <p:nvPr/>
        </p:nvSpPr>
        <p:spPr>
          <a:xfrm>
            <a:off x="4214810" y="4141814"/>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대호 </a:t>
            </a:r>
            <a:r>
              <a:rPr lang="en-US" altLang="ko-KR" sz="1050" i="1" dirty="0" err="1">
                <a:solidFill>
                  <a:srgbClr val="00B050"/>
                </a:solidFill>
                <a:latin typeface="LG PC" panose="02030504000101010101" pitchFamily="18" charset="-127"/>
                <a:ea typeface="LG PC" panose="02030504000101010101" pitchFamily="18" charset="-127"/>
              </a:rPr>
              <a:t>Dae</a:t>
            </a:r>
            <a:r>
              <a:rPr lang="en-US" altLang="ko-KR" sz="1050" i="1" dirty="0">
                <a:solidFill>
                  <a:srgbClr val="00B050"/>
                </a:solidFill>
                <a:latin typeface="LG PC" panose="02030504000101010101" pitchFamily="18" charset="-127"/>
                <a:ea typeface="LG PC" panose="02030504000101010101" pitchFamily="18" charset="-127"/>
              </a:rPr>
              <a:t> ho</a:t>
            </a:r>
          </a:p>
        </p:txBody>
      </p:sp>
      <p:sp>
        <p:nvSpPr>
          <p:cNvPr id="15" name="오각형 14"/>
          <p:cNvSpPr/>
          <p:nvPr/>
        </p:nvSpPr>
        <p:spPr>
          <a:xfrm>
            <a:off x="611560" y="843558"/>
            <a:ext cx="1774966" cy="576064"/>
          </a:xfrm>
          <a:prstGeom prst="homePlate">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1400" dirty="0">
                <a:solidFill>
                  <a:srgbClr val="0045D0"/>
                </a:solidFill>
                <a:latin typeface="Tmon몬소리 Black" panose="02000A03000000000000" pitchFamily="2" charset="-127"/>
                <a:ea typeface="Tmon몬소리 Black" panose="02000A03000000000000" pitchFamily="2" charset="-127"/>
              </a:rPr>
              <a:t>초대 진도견의 계보</a:t>
            </a:r>
            <a:r>
              <a:rPr kumimoji="0" lang="en-US" altLang="ko-KR" sz="1000" b="0" i="1" u="none" strike="noStrike" kern="1200" cap="none" spc="0" normalizeH="0" baseline="0" noProof="0" dirty="0">
                <a:ln>
                  <a:noFill/>
                </a:ln>
                <a:solidFill>
                  <a:srgbClr val="00B050"/>
                </a:solidFill>
                <a:effectLst/>
                <a:uLnTx/>
                <a:uFillTx/>
                <a:latin typeface="Tmon몬소리 Black" panose="02000A03000000000000" pitchFamily="2" charset="-127"/>
                <a:ea typeface="Tmon몬소리 Black" panose="02000A03000000000000" pitchFamily="2" charset="-127"/>
                <a:cs typeface="+mn-cs"/>
              </a:rPr>
              <a:t>Early </a:t>
            </a:r>
            <a:r>
              <a:rPr kumimoji="0" lang="en-US" altLang="ko-KR" sz="1000" b="0" i="1" u="none" strike="noStrike" kern="1200" cap="none" spc="0" normalizeH="0" baseline="0" noProof="0" dirty="0" err="1">
                <a:ln>
                  <a:noFill/>
                </a:ln>
                <a:solidFill>
                  <a:srgbClr val="00B050"/>
                </a:solidFill>
                <a:effectLst/>
                <a:uLnTx/>
                <a:uFillTx/>
                <a:latin typeface="Tmon몬소리 Black" panose="02000A03000000000000" pitchFamily="2" charset="-127"/>
                <a:ea typeface="Tmon몬소리 Black" panose="02000A03000000000000" pitchFamily="2" charset="-127"/>
                <a:cs typeface="+mn-cs"/>
              </a:rPr>
              <a:t>Jindodog</a:t>
            </a:r>
            <a:r>
              <a:rPr kumimoji="0" lang="en-US" altLang="ko-KR" sz="1000" b="0" i="1" u="none" strike="noStrike" kern="1200" cap="none" spc="0" normalizeH="0" baseline="0" noProof="0" dirty="0">
                <a:ln>
                  <a:noFill/>
                </a:ln>
                <a:solidFill>
                  <a:srgbClr val="00B050"/>
                </a:solidFill>
                <a:effectLst/>
                <a:uLnTx/>
                <a:uFillTx/>
                <a:latin typeface="Tmon몬소리 Black" panose="02000A03000000000000" pitchFamily="2" charset="-127"/>
                <a:ea typeface="Tmon몬소리 Black" panose="02000A03000000000000" pitchFamily="2" charset="-127"/>
                <a:cs typeface="+mn-cs"/>
              </a:rPr>
              <a:t> Genealogy</a:t>
            </a:r>
          </a:p>
        </p:txBody>
      </p:sp>
      <p:sp>
        <p:nvSpPr>
          <p:cNvPr id="16" name="모서리가 둥근 직사각형 15"/>
          <p:cNvSpPr/>
          <p:nvPr/>
        </p:nvSpPr>
        <p:spPr>
          <a:xfrm>
            <a:off x="2555776" y="941344"/>
            <a:ext cx="1398361" cy="400110"/>
          </a:xfrm>
          <a:prstGeom prst="roundRect">
            <a:avLst>
              <a:gd name="adj" fmla="val 33896"/>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sz="1200" dirty="0">
                <a:solidFill>
                  <a:srgbClr val="0045D0"/>
                </a:solidFill>
                <a:latin typeface="Tmon몬소리 Black" panose="02000A03000000000000" pitchFamily="2" charset="-127"/>
                <a:ea typeface="Tmon몬소리 Black" panose="02000A03000000000000" pitchFamily="2" charset="-127"/>
              </a:rPr>
              <a:t>1960~1970</a:t>
            </a:r>
            <a:r>
              <a:rPr lang="ko-KR" altLang="en-US" sz="1200" dirty="0">
                <a:solidFill>
                  <a:srgbClr val="0045D0"/>
                </a:solidFill>
                <a:latin typeface="Tmon몬소리 Black" panose="02000A03000000000000" pitchFamily="2" charset="-127"/>
                <a:ea typeface="Tmon몬소리 Black" panose="02000A03000000000000" pitchFamily="2" charset="-127"/>
              </a:rPr>
              <a:t>년도</a:t>
            </a:r>
            <a:r>
              <a:rPr kumimoji="0" lang="en-US" altLang="ko-KR" sz="1200" b="0" i="1" u="none" strike="noStrike" kern="1200" cap="none" spc="0" normalizeH="0" baseline="0" noProof="0" dirty="0">
                <a:ln>
                  <a:noFill/>
                </a:ln>
                <a:solidFill>
                  <a:srgbClr val="0045D0"/>
                </a:solidFill>
                <a:effectLst/>
                <a:uLnTx/>
                <a:uFillTx/>
                <a:latin typeface="Tmon몬소리 Black" panose="02000A03000000000000" pitchFamily="2" charset="-127"/>
                <a:ea typeface="Tmon몬소리 Black" panose="02000A03000000000000" pitchFamily="2" charset="-127"/>
                <a:cs typeface="+mn-cs"/>
              </a:rPr>
              <a:t>                    </a:t>
            </a:r>
            <a:endParaRPr lang="ko-KR" altLang="en-US" sz="1200" dirty="0">
              <a:solidFill>
                <a:srgbClr val="0045D0"/>
              </a:solidFill>
              <a:latin typeface="Tmon몬소리 Black" panose="02000A03000000000000" pitchFamily="2" charset="-127"/>
              <a:ea typeface="Tmon몬소리 Black" panose="02000A03000000000000" pitchFamily="2" charset="-127"/>
            </a:endParaRPr>
          </a:p>
        </p:txBody>
      </p:sp>
      <p:sp>
        <p:nvSpPr>
          <p:cNvPr id="17" name="모서리가 둥근 직사각형 16"/>
          <p:cNvSpPr/>
          <p:nvPr/>
        </p:nvSpPr>
        <p:spPr>
          <a:xfrm>
            <a:off x="6715140" y="4500576"/>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수호 </a:t>
            </a:r>
            <a:r>
              <a:rPr lang="en-US" altLang="ko-KR" sz="1050" i="1" dirty="0" err="1">
                <a:solidFill>
                  <a:srgbClr val="00B050"/>
                </a:solidFill>
                <a:latin typeface="LG PC" panose="02030504000101010101" pitchFamily="18" charset="-127"/>
                <a:ea typeface="LG PC" panose="02030504000101010101" pitchFamily="18" charset="-127"/>
              </a:rPr>
              <a:t>Su</a:t>
            </a:r>
            <a:r>
              <a:rPr lang="en-US" altLang="ko-KR" sz="1050" i="1" dirty="0">
                <a:solidFill>
                  <a:srgbClr val="00B050"/>
                </a:solidFill>
                <a:latin typeface="LG PC" panose="02030504000101010101" pitchFamily="18" charset="-127"/>
                <a:ea typeface="LG PC" panose="02030504000101010101" pitchFamily="18" charset="-127"/>
              </a:rPr>
              <a:t> ho</a:t>
            </a:r>
          </a:p>
        </p:txBody>
      </p:sp>
      <p:sp>
        <p:nvSpPr>
          <p:cNvPr id="13" name="Text Box 26">
            <a:extLst>
              <a:ext uri="{FF2B5EF4-FFF2-40B4-BE49-F238E27FC236}">
                <a16:creationId xmlns:a16="http://schemas.microsoft.com/office/drawing/2014/main" id="{187FFCFF-BFD0-4C89-83FE-9EE3588B9120}"/>
              </a:ext>
            </a:extLst>
          </p:cNvPr>
          <p:cNvSpPr txBox="1">
            <a:spLocks/>
          </p:cNvSpPr>
          <p:nvPr/>
        </p:nvSpPr>
        <p:spPr bwMode="auto">
          <a:xfrm>
            <a:off x="4116388" y="954088"/>
            <a:ext cx="18938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1pPr>
            <a:lvl2pPr marL="742950" indent="-28575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2pPr>
            <a:lvl3pPr marL="11430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3pPr>
            <a:lvl4pPr marL="16002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4pPr>
            <a:lvl5pPr marL="20574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5pPr>
            <a:lvl6pPr marL="25146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6pPr>
            <a:lvl7pPr marL="29718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7pPr>
            <a:lvl8pPr marL="34290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8pPr>
            <a:lvl9pPr marL="38862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9pPr>
          </a:lstStyle>
          <a:p>
            <a:pPr eaLnBrk="1"/>
            <a:r>
              <a:rPr lang="en-US" altLang="en-US" dirty="0">
                <a:solidFill>
                  <a:srgbClr val="B4CC83"/>
                </a:solidFill>
              </a:rPr>
              <a:t>Years 1960~1970</a:t>
            </a:r>
          </a:p>
        </p:txBody>
      </p:sp>
    </p:spTree>
    <p:extLst>
      <p:ext uri="{BB962C8B-B14F-4D97-AF65-F5344CB8AC3E}">
        <p14:creationId xmlns:p14="http://schemas.microsoft.com/office/powerpoint/2010/main" val="379108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70342" y="2071684"/>
            <a:ext cx="2357422" cy="1889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p:cNvPicPr>
            <a:picLocks noChangeAspect="1" noChangeArrowheads="1"/>
          </p:cNvPicPr>
          <p:nvPr/>
        </p:nvPicPr>
        <p:blipFill>
          <a:blip r:embed="rId3" cstate="print"/>
          <a:srcRect/>
          <a:stretch>
            <a:fillRect/>
          </a:stretch>
        </p:blipFill>
        <p:spPr bwMode="auto">
          <a:xfrm>
            <a:off x="6500826" y="2143122"/>
            <a:ext cx="2201856"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45069" y="299432"/>
            <a:ext cx="3903633"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err="1">
                <a:solidFill>
                  <a:srgbClr val="003399"/>
                </a:solidFill>
                <a:latin typeface="Tmon몬소리 Black" panose="02000A03000000000000" pitchFamily="2" charset="-127"/>
                <a:ea typeface="Tmon몬소리 Black" panose="02000A03000000000000" pitchFamily="2" charset="-127"/>
              </a:rPr>
              <a:t>진도견</a:t>
            </a:r>
            <a:r>
              <a:rPr lang="ko-KR" altLang="en-US" sz="2000" dirty="0">
                <a:solidFill>
                  <a:srgbClr val="003399"/>
                </a:solidFill>
                <a:latin typeface="Tmon몬소리 Black" panose="02000A03000000000000" pitchFamily="2" charset="-127"/>
                <a:ea typeface="Tmon몬소리 Black" panose="02000A03000000000000" pitchFamily="2" charset="-127"/>
              </a:rPr>
              <a:t>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추억의 명견 </a:t>
            </a:r>
            <a:r>
              <a:rPr kumimoji="0" lang="en-US" altLang="ko-KR" sz="1000" b="0" i="1" u="none" strike="noStrike" kern="1200" cap="none" spc="0" normalizeH="0" baseline="0" noProof="0" dirty="0">
                <a:ln>
                  <a:noFill/>
                </a:ln>
                <a:solidFill>
                  <a:srgbClr val="00B050"/>
                </a:solidFill>
                <a:effectLst/>
                <a:uLnTx/>
                <a:uFillTx/>
                <a:latin typeface="Tmon몬소리 Black" panose="02000A03000000000000" pitchFamily="2" charset="-127"/>
                <a:ea typeface="Tmon몬소리 Black" panose="02000A03000000000000" pitchFamily="2" charset="-127"/>
                <a:cs typeface="+mn-cs"/>
              </a:rPr>
              <a:t>Reminiscence</a:t>
            </a:r>
            <a:endParaRPr lang="ko-KR" altLang="en-US" sz="2000" dirty="0">
              <a:latin typeface="Tmon몬소리 Black" panose="02000A03000000000000" pitchFamily="2" charset="-127"/>
              <a:ea typeface="Tmon몬소리 Black" panose="02000A03000000000000" pitchFamily="2" charset="-127"/>
            </a:endParaRPr>
          </a:p>
        </p:txBody>
      </p:sp>
      <p:sp>
        <p:nvSpPr>
          <p:cNvPr id="14" name="모서리가 둥근 직사각형 13"/>
          <p:cNvSpPr/>
          <p:nvPr/>
        </p:nvSpPr>
        <p:spPr>
          <a:xfrm>
            <a:off x="4244483" y="4141814"/>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황용 </a:t>
            </a:r>
            <a:r>
              <a:rPr lang="en-US" altLang="ko-KR" sz="1050" i="1" dirty="0">
                <a:solidFill>
                  <a:srgbClr val="00B050"/>
                </a:solidFill>
                <a:latin typeface="LG PC" panose="02030504000101010101" pitchFamily="18" charset="-127"/>
                <a:ea typeface="LG PC" panose="02030504000101010101" pitchFamily="18" charset="-127"/>
              </a:rPr>
              <a:t>Hwang </a:t>
            </a:r>
            <a:r>
              <a:rPr lang="en-US" altLang="ko-KR" sz="1050" i="1" dirty="0" err="1">
                <a:solidFill>
                  <a:srgbClr val="00B050"/>
                </a:solidFill>
                <a:latin typeface="LG PC" panose="02030504000101010101" pitchFamily="18" charset="-127"/>
                <a:ea typeface="LG PC" panose="02030504000101010101" pitchFamily="18" charset="-127"/>
              </a:rPr>
              <a:t>yong</a:t>
            </a:r>
            <a:endParaRPr lang="en-US" altLang="ko-KR" sz="1050" i="1" dirty="0">
              <a:solidFill>
                <a:srgbClr val="00B050"/>
              </a:solidFill>
              <a:latin typeface="LG PC" panose="02030504000101010101" pitchFamily="18" charset="-127"/>
              <a:ea typeface="LG PC" panose="02030504000101010101" pitchFamily="18" charset="-127"/>
            </a:endParaRPr>
          </a:p>
        </p:txBody>
      </p:sp>
      <p:sp>
        <p:nvSpPr>
          <p:cNvPr id="15" name="오각형 14"/>
          <p:cNvSpPr/>
          <p:nvPr/>
        </p:nvSpPr>
        <p:spPr>
          <a:xfrm>
            <a:off x="611560" y="843558"/>
            <a:ext cx="1774966" cy="648072"/>
          </a:xfrm>
          <a:prstGeom prst="homePlate">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초대 진도견의 계보</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Early </a:t>
            </a:r>
            <a:r>
              <a:rPr lang="en-US" altLang="ko-KR" sz="1000" i="1" dirty="0" err="1">
                <a:solidFill>
                  <a:srgbClr val="00B050"/>
                </a:solidFill>
                <a:latin typeface="Tmon몬소리 Black" panose="02000A03000000000000" pitchFamily="2" charset="-127"/>
                <a:ea typeface="Tmon몬소리 Black" panose="02000A03000000000000" pitchFamily="2" charset="-127"/>
              </a:rPr>
              <a:t>Jindodog</a:t>
            </a:r>
            <a:r>
              <a:rPr lang="en-US" altLang="ko-KR" sz="1000" i="1" dirty="0">
                <a:solidFill>
                  <a:srgbClr val="00B050"/>
                </a:solidFill>
                <a:latin typeface="Tmon몬소리 Black" panose="02000A03000000000000" pitchFamily="2" charset="-127"/>
                <a:ea typeface="Tmon몬소리 Black" panose="02000A03000000000000" pitchFamily="2" charset="-127"/>
              </a:rPr>
              <a:t> Genealogy</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16" name="모서리가 둥근 직사각형 15"/>
          <p:cNvSpPr/>
          <p:nvPr/>
        </p:nvSpPr>
        <p:spPr>
          <a:xfrm>
            <a:off x="2609236" y="990687"/>
            <a:ext cx="1368152" cy="353813"/>
          </a:xfrm>
          <a:prstGeom prst="roundRect">
            <a:avLst>
              <a:gd name="adj" fmla="val 33896"/>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sz="1200" dirty="0">
                <a:solidFill>
                  <a:srgbClr val="0045D0"/>
                </a:solidFill>
                <a:latin typeface="Tmon몬소리 Black" panose="02000A03000000000000" pitchFamily="2" charset="-127"/>
                <a:ea typeface="Tmon몬소리 Black" panose="02000A03000000000000" pitchFamily="2" charset="-127"/>
              </a:rPr>
              <a:t>1960~1970</a:t>
            </a:r>
            <a:r>
              <a:rPr lang="ko-KR" altLang="en-US" sz="1200" dirty="0">
                <a:solidFill>
                  <a:srgbClr val="0045D0"/>
                </a:solidFill>
                <a:latin typeface="Tmon몬소리 Black" panose="02000A03000000000000" pitchFamily="2" charset="-127"/>
                <a:ea typeface="Tmon몬소리 Black" panose="02000A03000000000000" pitchFamily="2" charset="-127"/>
              </a:rPr>
              <a:t>년도</a:t>
            </a:r>
          </a:p>
        </p:txBody>
      </p:sp>
      <p:sp>
        <p:nvSpPr>
          <p:cNvPr id="17" name="모서리가 둥근 직사각형 16"/>
          <p:cNvSpPr/>
          <p:nvPr/>
        </p:nvSpPr>
        <p:spPr>
          <a:xfrm>
            <a:off x="6906375" y="4213114"/>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황만 </a:t>
            </a:r>
            <a:r>
              <a:rPr lang="en-US" altLang="ko-KR" sz="1050" i="1" dirty="0">
                <a:solidFill>
                  <a:srgbClr val="00B050"/>
                </a:solidFill>
                <a:latin typeface="LG PC" panose="02030504000101010101" pitchFamily="18" charset="-127"/>
                <a:ea typeface="LG PC" panose="02030504000101010101" pitchFamily="18" charset="-127"/>
              </a:rPr>
              <a:t>Hwang man</a:t>
            </a:r>
          </a:p>
        </p:txBody>
      </p:sp>
      <p:pic>
        <p:nvPicPr>
          <p:cNvPr id="12" name="Picture 3" descr="D:\정지현 - 훈련\진도\새 폴더\KakaoTalk_20191123_1334598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1785932"/>
            <a:ext cx="3186261"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모서리가 둥근 직사각형 12"/>
          <p:cNvSpPr/>
          <p:nvPr/>
        </p:nvSpPr>
        <p:spPr>
          <a:xfrm>
            <a:off x="1500166" y="4357700"/>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노랑이 </a:t>
            </a:r>
            <a:r>
              <a:rPr lang="en-US" altLang="ko-KR" sz="1050" i="1" dirty="0">
                <a:solidFill>
                  <a:srgbClr val="00B050"/>
                </a:solidFill>
                <a:latin typeface="LG PC" panose="02030504000101010101" pitchFamily="18" charset="-127"/>
                <a:ea typeface="LG PC" panose="02030504000101010101" pitchFamily="18" charset="-127"/>
              </a:rPr>
              <a:t>No rang </a:t>
            </a:r>
            <a:r>
              <a:rPr lang="en-US" altLang="ko-KR" sz="1050" i="1" dirty="0" err="1">
                <a:solidFill>
                  <a:srgbClr val="00B050"/>
                </a:solidFill>
                <a:latin typeface="LG PC" panose="02030504000101010101" pitchFamily="18" charset="-127"/>
                <a:ea typeface="LG PC" panose="02030504000101010101" pitchFamily="18" charset="-127"/>
              </a:rPr>
              <a:t>i</a:t>
            </a:r>
            <a:endParaRPr lang="en-US" altLang="ko-KR" sz="1050" i="1" dirty="0">
              <a:solidFill>
                <a:srgbClr val="00B050"/>
              </a:solidFill>
              <a:latin typeface="LG PC" panose="02030504000101010101" pitchFamily="18" charset="-127"/>
              <a:ea typeface="LG PC" panose="02030504000101010101" pitchFamily="18" charset="-127"/>
            </a:endParaRPr>
          </a:p>
        </p:txBody>
      </p:sp>
      <p:sp>
        <p:nvSpPr>
          <p:cNvPr id="11" name="Text Box 26">
            <a:extLst>
              <a:ext uri="{FF2B5EF4-FFF2-40B4-BE49-F238E27FC236}">
                <a16:creationId xmlns:a16="http://schemas.microsoft.com/office/drawing/2014/main" id="{BB9D1843-1999-45E5-A882-230917A98948}"/>
              </a:ext>
            </a:extLst>
          </p:cNvPr>
          <p:cNvSpPr txBox="1">
            <a:spLocks/>
          </p:cNvSpPr>
          <p:nvPr/>
        </p:nvSpPr>
        <p:spPr bwMode="auto">
          <a:xfrm>
            <a:off x="4116388" y="954088"/>
            <a:ext cx="18938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1pPr>
            <a:lvl2pPr marL="742950" indent="-28575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2pPr>
            <a:lvl3pPr marL="11430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3pPr>
            <a:lvl4pPr marL="16002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4pPr>
            <a:lvl5pPr marL="20574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5pPr>
            <a:lvl6pPr marL="25146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6pPr>
            <a:lvl7pPr marL="29718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7pPr>
            <a:lvl8pPr marL="34290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8pPr>
            <a:lvl9pPr marL="38862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9pPr>
          </a:lstStyle>
          <a:p>
            <a:pPr eaLnBrk="1"/>
            <a:r>
              <a:rPr lang="en-US" altLang="en-US" dirty="0">
                <a:solidFill>
                  <a:srgbClr val="B4CC83"/>
                </a:solidFill>
              </a:rPr>
              <a:t>Years 1960~1970</a:t>
            </a:r>
          </a:p>
        </p:txBody>
      </p:sp>
    </p:spTree>
    <p:extLst>
      <p:ext uri="{BB962C8B-B14F-4D97-AF65-F5344CB8AC3E}">
        <p14:creationId xmlns:p14="http://schemas.microsoft.com/office/powerpoint/2010/main" val="379108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6000760" y="2285998"/>
            <a:ext cx="2500330" cy="1717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p:cNvPicPr>
            <a:picLocks noChangeAspect="1" noChangeArrowheads="1"/>
          </p:cNvPicPr>
          <p:nvPr/>
        </p:nvPicPr>
        <p:blipFill>
          <a:blip r:embed="rId3" cstate="print"/>
          <a:srcRect/>
          <a:stretch>
            <a:fillRect/>
          </a:stretch>
        </p:blipFill>
        <p:spPr bwMode="auto">
          <a:xfrm>
            <a:off x="3786182" y="2143122"/>
            <a:ext cx="2143140"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p:cNvPicPr>
            <a:picLocks noChangeAspect="1" noChangeArrowheads="1"/>
          </p:cNvPicPr>
          <p:nvPr/>
        </p:nvPicPr>
        <p:blipFill>
          <a:blip r:embed="rId4" cstate="print"/>
          <a:srcRect/>
          <a:stretch>
            <a:fillRect/>
          </a:stretch>
        </p:blipFill>
        <p:spPr bwMode="auto">
          <a:xfrm>
            <a:off x="500034" y="1714494"/>
            <a:ext cx="3009266" cy="2509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45069" y="299432"/>
            <a:ext cx="3903633"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err="1">
                <a:solidFill>
                  <a:srgbClr val="003399"/>
                </a:solidFill>
                <a:latin typeface="Tmon몬소리 Black" panose="02000A03000000000000" pitchFamily="2" charset="-127"/>
                <a:ea typeface="Tmon몬소리 Black" panose="02000A03000000000000" pitchFamily="2" charset="-127"/>
              </a:rPr>
              <a:t>진도견</a:t>
            </a:r>
            <a:r>
              <a:rPr lang="ko-KR" altLang="en-US" sz="2000" dirty="0">
                <a:solidFill>
                  <a:srgbClr val="003399"/>
                </a:solidFill>
                <a:latin typeface="Tmon몬소리 Black" panose="02000A03000000000000" pitchFamily="2" charset="-127"/>
                <a:ea typeface="Tmon몬소리 Black" panose="02000A03000000000000" pitchFamily="2" charset="-127"/>
              </a:rPr>
              <a:t>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추억의 명견 </a:t>
            </a:r>
            <a:r>
              <a:rPr kumimoji="0" lang="en-US" altLang="ko-KR" sz="1000" b="0" i="1" u="none" strike="noStrike" kern="1200" cap="none" spc="0" normalizeH="0" baseline="0" noProof="0" dirty="0">
                <a:ln>
                  <a:noFill/>
                </a:ln>
                <a:solidFill>
                  <a:srgbClr val="00B050"/>
                </a:solidFill>
                <a:effectLst/>
                <a:uLnTx/>
                <a:uFillTx/>
                <a:latin typeface="Tmon몬소리 Black" panose="02000A03000000000000" pitchFamily="2" charset="-127"/>
                <a:ea typeface="Tmon몬소리 Black" panose="02000A03000000000000" pitchFamily="2" charset="-127"/>
                <a:cs typeface="+mn-cs"/>
              </a:rPr>
              <a:t>Reminiscence</a:t>
            </a:r>
            <a:endParaRPr lang="ko-KR" altLang="en-US" sz="2000" dirty="0">
              <a:latin typeface="Tmon몬소리 Black" panose="02000A03000000000000" pitchFamily="2" charset="-127"/>
              <a:ea typeface="Tmon몬소리 Black" panose="02000A03000000000000" pitchFamily="2" charset="-127"/>
            </a:endParaRPr>
          </a:p>
        </p:txBody>
      </p:sp>
      <p:sp>
        <p:nvSpPr>
          <p:cNvPr id="14" name="모서리가 둥근 직사각형 13"/>
          <p:cNvSpPr/>
          <p:nvPr/>
        </p:nvSpPr>
        <p:spPr>
          <a:xfrm>
            <a:off x="4244483" y="4141814"/>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청용 </a:t>
            </a:r>
            <a:r>
              <a:rPr lang="en-US" altLang="ko-KR" sz="1050" i="1" dirty="0">
                <a:solidFill>
                  <a:srgbClr val="00B050"/>
                </a:solidFill>
                <a:latin typeface="LG PC" panose="02030504000101010101" pitchFamily="18" charset="-127"/>
                <a:ea typeface="LG PC" panose="02030504000101010101" pitchFamily="18" charset="-127"/>
              </a:rPr>
              <a:t>Cheong </a:t>
            </a:r>
            <a:r>
              <a:rPr lang="en-US" altLang="ko-KR" sz="1050" i="1" dirty="0" err="1">
                <a:solidFill>
                  <a:srgbClr val="00B050"/>
                </a:solidFill>
                <a:latin typeface="LG PC" panose="02030504000101010101" pitchFamily="18" charset="-127"/>
                <a:ea typeface="LG PC" panose="02030504000101010101" pitchFamily="18" charset="-127"/>
              </a:rPr>
              <a:t>yong</a:t>
            </a:r>
            <a:endParaRPr lang="en-US" altLang="ko-KR" sz="1050" i="1" dirty="0">
              <a:solidFill>
                <a:srgbClr val="00B050"/>
              </a:solidFill>
              <a:latin typeface="LG PC" panose="02030504000101010101" pitchFamily="18" charset="-127"/>
              <a:ea typeface="LG PC" panose="02030504000101010101" pitchFamily="18" charset="-127"/>
            </a:endParaRPr>
          </a:p>
        </p:txBody>
      </p:sp>
      <p:sp>
        <p:nvSpPr>
          <p:cNvPr id="15" name="오각형 14"/>
          <p:cNvSpPr/>
          <p:nvPr/>
        </p:nvSpPr>
        <p:spPr>
          <a:xfrm>
            <a:off x="611560" y="843558"/>
            <a:ext cx="1774966" cy="648071"/>
          </a:xfrm>
          <a:prstGeom prst="homePlate">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초대 진도견의 계보</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Early </a:t>
            </a:r>
            <a:r>
              <a:rPr lang="en-US" altLang="ko-KR" sz="1000" i="1" dirty="0" err="1">
                <a:solidFill>
                  <a:srgbClr val="00B050"/>
                </a:solidFill>
                <a:latin typeface="Tmon몬소리 Black" panose="02000A03000000000000" pitchFamily="2" charset="-127"/>
                <a:ea typeface="Tmon몬소리 Black" panose="02000A03000000000000" pitchFamily="2" charset="-127"/>
              </a:rPr>
              <a:t>Jindodog</a:t>
            </a:r>
            <a:r>
              <a:rPr lang="en-US" altLang="ko-KR" sz="1000" i="1" dirty="0">
                <a:solidFill>
                  <a:srgbClr val="00B050"/>
                </a:solidFill>
                <a:latin typeface="Tmon몬소리 Black" panose="02000A03000000000000" pitchFamily="2" charset="-127"/>
                <a:ea typeface="Tmon몬소리 Black" panose="02000A03000000000000" pitchFamily="2" charset="-127"/>
              </a:rPr>
              <a:t> Genealogy</a:t>
            </a:r>
          </a:p>
        </p:txBody>
      </p:sp>
      <p:sp>
        <p:nvSpPr>
          <p:cNvPr id="16" name="모서리가 둥근 직사각형 15"/>
          <p:cNvSpPr/>
          <p:nvPr/>
        </p:nvSpPr>
        <p:spPr>
          <a:xfrm>
            <a:off x="2574545" y="990686"/>
            <a:ext cx="1368152" cy="353813"/>
          </a:xfrm>
          <a:prstGeom prst="roundRect">
            <a:avLst>
              <a:gd name="adj" fmla="val 33896"/>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sz="1200" dirty="0">
                <a:solidFill>
                  <a:srgbClr val="0045D0"/>
                </a:solidFill>
                <a:latin typeface="Tmon몬소리 Black" panose="02000A03000000000000" pitchFamily="2" charset="-127"/>
                <a:ea typeface="Tmon몬소리 Black" panose="02000A03000000000000" pitchFamily="2" charset="-127"/>
              </a:rPr>
              <a:t>1960~1970</a:t>
            </a:r>
            <a:r>
              <a:rPr lang="ko-KR" altLang="en-US" sz="1200" dirty="0">
                <a:solidFill>
                  <a:srgbClr val="0045D0"/>
                </a:solidFill>
                <a:latin typeface="Tmon몬소리 Black" panose="02000A03000000000000" pitchFamily="2" charset="-127"/>
                <a:ea typeface="Tmon몬소리 Black" panose="02000A03000000000000" pitchFamily="2" charset="-127"/>
              </a:rPr>
              <a:t>년도</a:t>
            </a:r>
          </a:p>
        </p:txBody>
      </p:sp>
      <p:sp>
        <p:nvSpPr>
          <p:cNvPr id="17" name="모서리가 둥근 직사각형 16"/>
          <p:cNvSpPr/>
          <p:nvPr/>
        </p:nvSpPr>
        <p:spPr>
          <a:xfrm>
            <a:off x="6715140" y="4071948"/>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방울 </a:t>
            </a:r>
            <a:r>
              <a:rPr lang="en-US" altLang="ko-KR" sz="1050" i="1" dirty="0">
                <a:solidFill>
                  <a:srgbClr val="00B050"/>
                </a:solidFill>
                <a:latin typeface="LG PC" panose="02030504000101010101" pitchFamily="18" charset="-127"/>
                <a:ea typeface="LG PC" panose="02030504000101010101" pitchFamily="18" charset="-127"/>
              </a:rPr>
              <a:t>Bang ul</a:t>
            </a:r>
          </a:p>
        </p:txBody>
      </p:sp>
      <p:sp>
        <p:nvSpPr>
          <p:cNvPr id="13" name="모서리가 둥근 직사각형 12"/>
          <p:cNvSpPr/>
          <p:nvPr/>
        </p:nvSpPr>
        <p:spPr>
          <a:xfrm>
            <a:off x="1357290" y="4357700"/>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난철 </a:t>
            </a:r>
            <a:r>
              <a:rPr lang="en-US" altLang="ko-KR" sz="1050" i="1" dirty="0">
                <a:solidFill>
                  <a:srgbClr val="00B050"/>
                </a:solidFill>
                <a:latin typeface="LG PC" panose="02030504000101010101" pitchFamily="18" charset="-127"/>
                <a:ea typeface="LG PC" panose="02030504000101010101" pitchFamily="18" charset="-127"/>
              </a:rPr>
              <a:t>Nan </a:t>
            </a:r>
            <a:r>
              <a:rPr lang="en-US" altLang="ko-KR" sz="1050" i="1" dirty="0" err="1">
                <a:solidFill>
                  <a:srgbClr val="00B050"/>
                </a:solidFill>
                <a:latin typeface="LG PC" panose="02030504000101010101" pitchFamily="18" charset="-127"/>
                <a:ea typeface="LG PC" panose="02030504000101010101" pitchFamily="18" charset="-127"/>
              </a:rPr>
              <a:t>cheol</a:t>
            </a:r>
            <a:endParaRPr lang="en-US" altLang="ko-KR" sz="1050" i="1" dirty="0">
              <a:solidFill>
                <a:srgbClr val="00B050"/>
              </a:solidFill>
              <a:latin typeface="LG PC" panose="02030504000101010101" pitchFamily="18" charset="-127"/>
              <a:ea typeface="LG PC" panose="02030504000101010101" pitchFamily="18" charset="-127"/>
            </a:endParaRPr>
          </a:p>
        </p:txBody>
      </p:sp>
      <p:sp>
        <p:nvSpPr>
          <p:cNvPr id="11" name="Text Box 26">
            <a:extLst>
              <a:ext uri="{FF2B5EF4-FFF2-40B4-BE49-F238E27FC236}">
                <a16:creationId xmlns:a16="http://schemas.microsoft.com/office/drawing/2014/main" id="{D1C0EF8C-E887-4321-87B4-B6A90F115565}"/>
              </a:ext>
            </a:extLst>
          </p:cNvPr>
          <p:cNvSpPr txBox="1">
            <a:spLocks/>
          </p:cNvSpPr>
          <p:nvPr/>
        </p:nvSpPr>
        <p:spPr bwMode="auto">
          <a:xfrm>
            <a:off x="4116388" y="954088"/>
            <a:ext cx="18938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1pPr>
            <a:lvl2pPr marL="742950" indent="-28575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2pPr>
            <a:lvl3pPr marL="11430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3pPr>
            <a:lvl4pPr marL="16002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4pPr>
            <a:lvl5pPr marL="2057400" indent="-228600">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5pPr>
            <a:lvl6pPr marL="25146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6pPr>
            <a:lvl7pPr marL="29718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7pPr>
            <a:lvl8pPr marL="34290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8pPr>
            <a:lvl9pPr marL="3886200" indent="-228600" eaLnBrk="0" fontAlgn="base" hangingPunct="0">
              <a:spcBef>
                <a:spcPct val="0"/>
              </a:spcBef>
              <a:spcAft>
                <a:spcPct val="0"/>
              </a:spcAft>
              <a:defRPr>
                <a:solidFill>
                  <a:srgbClr val="000000"/>
                </a:solidFill>
                <a:latin typeface="맑은 고딕" panose="020B0503020000020004" pitchFamily="34" charset="-127"/>
                <a:ea typeface="맑은 고딕" panose="020B0503020000020004" pitchFamily="34" charset="-127"/>
                <a:sym typeface="맑은 고딕" panose="020B0503020000020004" pitchFamily="34" charset="-127"/>
              </a:defRPr>
            </a:lvl9pPr>
          </a:lstStyle>
          <a:p>
            <a:pPr eaLnBrk="1"/>
            <a:r>
              <a:rPr lang="en-US" altLang="en-US" dirty="0">
                <a:solidFill>
                  <a:srgbClr val="B4CC83"/>
                </a:solidFill>
              </a:rPr>
              <a:t>Years 1960~1970</a:t>
            </a:r>
          </a:p>
        </p:txBody>
      </p:sp>
    </p:spTree>
    <p:extLst>
      <p:ext uri="{BB962C8B-B14F-4D97-AF65-F5344CB8AC3E}">
        <p14:creationId xmlns:p14="http://schemas.microsoft.com/office/powerpoint/2010/main" val="379108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4286248" y="714362"/>
            <a:ext cx="1700232" cy="1846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p:cNvPicPr>
            <a:picLocks noChangeAspect="1" noChangeArrowheads="1"/>
          </p:cNvPicPr>
          <p:nvPr/>
        </p:nvPicPr>
        <p:blipFill>
          <a:blip r:embed="rId3" cstate="print"/>
          <a:srcRect/>
          <a:stretch>
            <a:fillRect/>
          </a:stretch>
        </p:blipFill>
        <p:spPr bwMode="auto">
          <a:xfrm>
            <a:off x="2571736" y="1357304"/>
            <a:ext cx="1571636" cy="1479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p:cNvPicPr>
            <a:picLocks noChangeAspect="1" noChangeArrowheads="1"/>
          </p:cNvPicPr>
          <p:nvPr/>
        </p:nvPicPr>
        <p:blipFill>
          <a:blip r:embed="rId4" cstate="print"/>
          <a:srcRect l="6147"/>
          <a:stretch>
            <a:fillRect/>
          </a:stretch>
        </p:blipFill>
        <p:spPr bwMode="auto">
          <a:xfrm>
            <a:off x="428596" y="1357304"/>
            <a:ext cx="1966918" cy="2500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45069" y="299432"/>
            <a:ext cx="3935693"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err="1">
                <a:solidFill>
                  <a:srgbClr val="003399"/>
                </a:solidFill>
                <a:latin typeface="Tmon몬소리 Black" panose="02000A03000000000000" pitchFamily="2" charset="-127"/>
                <a:ea typeface="Tmon몬소리 Black" panose="02000A03000000000000" pitchFamily="2" charset="-127"/>
              </a:rPr>
              <a:t>진도견</a:t>
            </a:r>
            <a:r>
              <a:rPr lang="ko-KR" altLang="en-US" sz="2000" dirty="0">
                <a:solidFill>
                  <a:srgbClr val="003399"/>
                </a:solidFill>
                <a:latin typeface="Tmon몬소리 Black" panose="02000A03000000000000" pitchFamily="2" charset="-127"/>
                <a:ea typeface="Tmon몬소리 Black" panose="02000A03000000000000" pitchFamily="2" charset="-127"/>
              </a:rPr>
              <a:t>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추억의 명견</a:t>
            </a:r>
            <a:r>
              <a:rPr kumimoji="0" lang="en-US" altLang="ko-KR" sz="1000" b="0" i="1" u="none" strike="noStrike" kern="1200" cap="none" spc="0" normalizeH="0" baseline="0" noProof="0" dirty="0">
                <a:ln>
                  <a:noFill/>
                </a:ln>
                <a:solidFill>
                  <a:srgbClr val="00B050"/>
                </a:solidFill>
                <a:effectLst/>
                <a:uLnTx/>
                <a:uFillTx/>
                <a:latin typeface="Tmon몬소리 Black" panose="02000A03000000000000" pitchFamily="2" charset="-127"/>
                <a:ea typeface="Tmon몬소리 Black" panose="02000A03000000000000" pitchFamily="2" charset="-127"/>
                <a:cs typeface="+mn-cs"/>
              </a:rPr>
              <a:t> Reminiscence</a:t>
            </a:r>
            <a:r>
              <a:rPr lang="ko-KR" altLang="en-US" sz="2000" dirty="0">
                <a:latin typeface="Tmon몬소리 Black" panose="02000A03000000000000" pitchFamily="2" charset="-127"/>
                <a:ea typeface="Tmon몬소리 Black" panose="02000A03000000000000" pitchFamily="2" charset="-127"/>
              </a:rPr>
              <a:t> </a:t>
            </a:r>
          </a:p>
        </p:txBody>
      </p:sp>
      <p:sp>
        <p:nvSpPr>
          <p:cNvPr id="14" name="모서리가 둥근 직사각형 13"/>
          <p:cNvSpPr/>
          <p:nvPr/>
        </p:nvSpPr>
        <p:spPr>
          <a:xfrm>
            <a:off x="2786050" y="2928940"/>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백범 </a:t>
            </a:r>
            <a:r>
              <a:rPr lang="en-US" altLang="ko-KR" sz="1050" i="1" dirty="0" err="1">
                <a:solidFill>
                  <a:srgbClr val="00B050"/>
                </a:solidFill>
                <a:latin typeface="LG PC" panose="02030504000101010101" pitchFamily="18" charset="-127"/>
                <a:ea typeface="LG PC" panose="02030504000101010101" pitchFamily="18" charset="-127"/>
              </a:rPr>
              <a:t>Baek</a:t>
            </a:r>
            <a:r>
              <a:rPr lang="en-US" altLang="ko-KR" sz="1050" i="1"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beom</a:t>
            </a:r>
            <a:endParaRPr lang="en-US" altLang="ko-KR" sz="1050" i="1" dirty="0">
              <a:solidFill>
                <a:srgbClr val="00B050"/>
              </a:solidFill>
              <a:latin typeface="LG PC" panose="02030504000101010101" pitchFamily="18" charset="-127"/>
              <a:ea typeface="LG PC" panose="02030504000101010101" pitchFamily="18" charset="-127"/>
            </a:endParaRPr>
          </a:p>
        </p:txBody>
      </p:sp>
      <p:sp>
        <p:nvSpPr>
          <p:cNvPr id="15" name="오각형 14"/>
          <p:cNvSpPr/>
          <p:nvPr/>
        </p:nvSpPr>
        <p:spPr>
          <a:xfrm>
            <a:off x="611560" y="714362"/>
            <a:ext cx="1774966" cy="561244"/>
          </a:xfrm>
          <a:prstGeom prst="homePlate">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a:solidFill>
                  <a:srgbClr val="0045D0"/>
                </a:solidFill>
                <a:latin typeface="Tmon몬소리 Black" panose="02000A03000000000000" pitchFamily="2" charset="-127"/>
                <a:ea typeface="Tmon몬소리 Black" panose="02000A03000000000000" pitchFamily="2" charset="-127"/>
              </a:rPr>
              <a:t>초대 진도견의 계보</a:t>
            </a:r>
            <a:endParaRPr lang="en-US" altLang="ko-KR" sz="1400" dirty="0">
              <a:solidFill>
                <a:srgbClr val="0045D0"/>
              </a:solidFill>
              <a:latin typeface="Tmon몬소리 Black" panose="02000A03000000000000" pitchFamily="2" charset="-127"/>
              <a:ea typeface="Tmon몬소리 Black" panose="02000A03000000000000" pitchFamily="2" charset="-127"/>
            </a:endParaRPr>
          </a:p>
          <a:p>
            <a:pPr algn="ctr"/>
            <a:r>
              <a:rPr lang="en-US" altLang="ko-KR" sz="1000" i="1" dirty="0">
                <a:solidFill>
                  <a:srgbClr val="00B050"/>
                </a:solidFill>
                <a:latin typeface="Tmon몬소리 Black" panose="02000A03000000000000" pitchFamily="2" charset="-127"/>
                <a:ea typeface="Tmon몬소리 Black" panose="02000A03000000000000" pitchFamily="2" charset="-127"/>
              </a:rPr>
              <a:t>Early </a:t>
            </a:r>
            <a:r>
              <a:rPr lang="en-US" altLang="ko-KR" sz="1000" i="1" dirty="0" err="1">
                <a:solidFill>
                  <a:srgbClr val="00B050"/>
                </a:solidFill>
                <a:latin typeface="Tmon몬소리 Black" panose="02000A03000000000000" pitchFamily="2" charset="-127"/>
                <a:ea typeface="Tmon몬소리 Black" panose="02000A03000000000000" pitchFamily="2" charset="-127"/>
              </a:rPr>
              <a:t>Jindodog</a:t>
            </a:r>
            <a:r>
              <a:rPr lang="en-US" altLang="ko-KR" sz="1000" i="1" dirty="0">
                <a:solidFill>
                  <a:srgbClr val="00B050"/>
                </a:solidFill>
                <a:latin typeface="Tmon몬소리 Black" panose="02000A03000000000000" pitchFamily="2" charset="-127"/>
                <a:ea typeface="Tmon몬소리 Black" panose="02000A03000000000000" pitchFamily="2" charset="-127"/>
              </a:rPr>
              <a:t> Genealogy</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16" name="모서리가 둥근 직사각형 15"/>
          <p:cNvSpPr/>
          <p:nvPr/>
        </p:nvSpPr>
        <p:spPr>
          <a:xfrm>
            <a:off x="2529402" y="823143"/>
            <a:ext cx="1368152" cy="353813"/>
          </a:xfrm>
          <a:prstGeom prst="roundRect">
            <a:avLst>
              <a:gd name="adj" fmla="val 33896"/>
            </a:avLst>
          </a:prstGeom>
          <a:solidFill>
            <a:srgbClr val="FFDC6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sz="1200" dirty="0">
                <a:solidFill>
                  <a:srgbClr val="0045D0"/>
                </a:solidFill>
                <a:latin typeface="Tmon몬소리 Black" panose="02000A03000000000000" pitchFamily="2" charset="-127"/>
                <a:ea typeface="Tmon몬소리 Black" panose="02000A03000000000000" pitchFamily="2" charset="-127"/>
              </a:rPr>
              <a:t>1960~1970</a:t>
            </a:r>
            <a:r>
              <a:rPr lang="ko-KR" altLang="en-US" sz="1200" dirty="0">
                <a:solidFill>
                  <a:srgbClr val="0045D0"/>
                </a:solidFill>
                <a:latin typeface="Tmon몬소리 Black" panose="02000A03000000000000" pitchFamily="2" charset="-127"/>
                <a:ea typeface="Tmon몬소리 Black" panose="02000A03000000000000" pitchFamily="2" charset="-127"/>
              </a:rPr>
              <a:t>년도</a:t>
            </a:r>
          </a:p>
        </p:txBody>
      </p:sp>
      <p:sp>
        <p:nvSpPr>
          <p:cNvPr id="17" name="모서리가 둥근 직사각형 16"/>
          <p:cNvSpPr/>
          <p:nvPr/>
        </p:nvSpPr>
        <p:spPr>
          <a:xfrm>
            <a:off x="4557720" y="2668118"/>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도라 </a:t>
            </a:r>
            <a:r>
              <a:rPr lang="en-US" altLang="ko-KR" sz="1050" i="1" dirty="0">
                <a:solidFill>
                  <a:srgbClr val="00B050"/>
                </a:solidFill>
                <a:latin typeface="LG PC" panose="02030504000101010101" pitchFamily="18" charset="-127"/>
                <a:ea typeface="LG PC" panose="02030504000101010101" pitchFamily="18" charset="-127"/>
              </a:rPr>
              <a:t>Do ra</a:t>
            </a:r>
          </a:p>
        </p:txBody>
      </p:sp>
      <p:sp>
        <p:nvSpPr>
          <p:cNvPr id="13" name="모서리가 둥근 직사각형 12"/>
          <p:cNvSpPr/>
          <p:nvPr/>
        </p:nvSpPr>
        <p:spPr>
          <a:xfrm>
            <a:off x="785786" y="4000510"/>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흑호 </a:t>
            </a:r>
            <a:r>
              <a:rPr lang="en-US" altLang="ko-KR" sz="1050" i="1" dirty="0" err="1">
                <a:solidFill>
                  <a:srgbClr val="00B050"/>
                </a:solidFill>
                <a:latin typeface="LG PC" panose="02030504000101010101" pitchFamily="18" charset="-127"/>
                <a:ea typeface="LG PC" panose="02030504000101010101" pitchFamily="18" charset="-127"/>
              </a:rPr>
              <a:t>Heut</a:t>
            </a:r>
            <a:r>
              <a:rPr lang="en-US" altLang="ko-KR" sz="1050" i="1" dirty="0">
                <a:solidFill>
                  <a:srgbClr val="00B050"/>
                </a:solidFill>
                <a:latin typeface="LG PC" panose="02030504000101010101" pitchFamily="18" charset="-127"/>
                <a:ea typeface="LG PC" panose="02030504000101010101" pitchFamily="18" charset="-127"/>
              </a:rPr>
              <a:t> ho</a:t>
            </a:r>
          </a:p>
        </p:txBody>
      </p:sp>
      <p:pic>
        <p:nvPicPr>
          <p:cNvPr id="5125" name="Picture 5"/>
          <p:cNvPicPr>
            <a:picLocks noChangeAspect="1" noChangeArrowheads="1"/>
          </p:cNvPicPr>
          <p:nvPr/>
        </p:nvPicPr>
        <p:blipFill>
          <a:blip r:embed="rId5" cstate="print"/>
          <a:srcRect/>
          <a:stretch>
            <a:fillRect/>
          </a:stretch>
        </p:blipFill>
        <p:spPr bwMode="auto">
          <a:xfrm>
            <a:off x="2643174" y="3214692"/>
            <a:ext cx="1357322" cy="1293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모서리가 둥근 직사각형 17"/>
          <p:cNvSpPr/>
          <p:nvPr/>
        </p:nvSpPr>
        <p:spPr>
          <a:xfrm>
            <a:off x="2714612" y="4572014"/>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봉 </a:t>
            </a:r>
            <a:r>
              <a:rPr lang="en-US" altLang="ko-KR" sz="1050" i="1" dirty="0">
                <a:solidFill>
                  <a:srgbClr val="00B050"/>
                </a:solidFill>
                <a:latin typeface="LG PC" panose="02030504000101010101" pitchFamily="18" charset="-127"/>
                <a:ea typeface="LG PC" panose="02030504000101010101" pitchFamily="18" charset="-127"/>
              </a:rPr>
              <a:t>Bong</a:t>
            </a:r>
          </a:p>
        </p:txBody>
      </p:sp>
      <p:pic>
        <p:nvPicPr>
          <p:cNvPr id="5126" name="Picture 6"/>
          <p:cNvPicPr>
            <a:picLocks noChangeAspect="1" noChangeArrowheads="1"/>
          </p:cNvPicPr>
          <p:nvPr/>
        </p:nvPicPr>
        <p:blipFill>
          <a:blip r:embed="rId6" cstate="print"/>
          <a:srcRect/>
          <a:stretch>
            <a:fillRect/>
          </a:stretch>
        </p:blipFill>
        <p:spPr bwMode="auto">
          <a:xfrm>
            <a:off x="4286248" y="2928940"/>
            <a:ext cx="1560775" cy="1618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모서리가 둥근 직사각형 18"/>
          <p:cNvSpPr/>
          <p:nvPr/>
        </p:nvSpPr>
        <p:spPr>
          <a:xfrm>
            <a:off x="4429124" y="4643452"/>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백구 </a:t>
            </a:r>
            <a:r>
              <a:rPr lang="en-US" altLang="ko-KR" sz="1050" i="1" dirty="0" err="1">
                <a:solidFill>
                  <a:srgbClr val="00B050"/>
                </a:solidFill>
                <a:latin typeface="LG PC" panose="02030504000101010101" pitchFamily="18" charset="-127"/>
                <a:ea typeface="LG PC" panose="02030504000101010101" pitchFamily="18" charset="-127"/>
              </a:rPr>
              <a:t>Baek</a:t>
            </a:r>
            <a:r>
              <a:rPr lang="en-US" altLang="ko-KR" sz="1050" i="1"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gu</a:t>
            </a:r>
            <a:endParaRPr lang="en-US" altLang="ko-KR" sz="1050" i="1" dirty="0">
              <a:solidFill>
                <a:srgbClr val="00B050"/>
              </a:solidFill>
              <a:latin typeface="LG PC" panose="02030504000101010101" pitchFamily="18" charset="-127"/>
              <a:ea typeface="LG PC" panose="02030504000101010101" pitchFamily="18" charset="-127"/>
            </a:endParaRPr>
          </a:p>
        </p:txBody>
      </p:sp>
      <p:pic>
        <p:nvPicPr>
          <p:cNvPr id="5127" name="Picture 7"/>
          <p:cNvPicPr>
            <a:picLocks noChangeAspect="1" noChangeArrowheads="1"/>
          </p:cNvPicPr>
          <p:nvPr/>
        </p:nvPicPr>
        <p:blipFill>
          <a:blip r:embed="rId7" cstate="print"/>
          <a:srcRect/>
          <a:stretch>
            <a:fillRect/>
          </a:stretch>
        </p:blipFill>
        <p:spPr bwMode="auto">
          <a:xfrm>
            <a:off x="6286528" y="2643188"/>
            <a:ext cx="2286000" cy="1979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모서리가 둥근 직사각형 19"/>
          <p:cNvSpPr/>
          <p:nvPr/>
        </p:nvSpPr>
        <p:spPr>
          <a:xfrm>
            <a:off x="6858064" y="4684756"/>
            <a:ext cx="1314336"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mn-ea"/>
              </a:rPr>
              <a:t>누렁이 </a:t>
            </a:r>
            <a:r>
              <a:rPr lang="en-US" altLang="ko-KR" sz="1000" i="1" dirty="0">
                <a:solidFill>
                  <a:srgbClr val="00B050"/>
                </a:solidFill>
                <a:latin typeface="+mn-ea"/>
              </a:rPr>
              <a:t>Nu </a:t>
            </a:r>
            <a:r>
              <a:rPr lang="en-US" altLang="ko-KR" sz="1000" i="1" dirty="0" err="1">
                <a:solidFill>
                  <a:srgbClr val="00B050"/>
                </a:solidFill>
                <a:latin typeface="+mn-ea"/>
              </a:rPr>
              <a:t>reong</a:t>
            </a:r>
            <a:r>
              <a:rPr lang="en-US" altLang="ko-KR" sz="1000" i="1" dirty="0">
                <a:solidFill>
                  <a:srgbClr val="00B050"/>
                </a:solidFill>
                <a:latin typeface="+mn-ea"/>
              </a:rPr>
              <a:t> </a:t>
            </a:r>
            <a:r>
              <a:rPr lang="en-US" altLang="ko-KR" sz="1000" i="1" dirty="0" err="1">
                <a:solidFill>
                  <a:srgbClr val="00B050"/>
                </a:solidFill>
                <a:latin typeface="+mn-ea"/>
              </a:rPr>
              <a:t>i</a:t>
            </a:r>
            <a:endParaRPr lang="en-US" altLang="ko-KR" sz="1000" i="1" dirty="0">
              <a:solidFill>
                <a:srgbClr val="00B050"/>
              </a:solidFill>
              <a:latin typeface="+mn-ea"/>
            </a:endParaRPr>
          </a:p>
        </p:txBody>
      </p:sp>
      <p:pic>
        <p:nvPicPr>
          <p:cNvPr id="5128" name="Picture 8"/>
          <p:cNvPicPr>
            <a:picLocks noChangeAspect="1" noChangeArrowheads="1"/>
          </p:cNvPicPr>
          <p:nvPr/>
        </p:nvPicPr>
        <p:blipFill>
          <a:blip r:embed="rId8" cstate="print"/>
          <a:srcRect/>
          <a:stretch>
            <a:fillRect/>
          </a:stretch>
        </p:blipFill>
        <p:spPr bwMode="auto">
          <a:xfrm>
            <a:off x="6143636" y="714362"/>
            <a:ext cx="1664085"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모서리가 둥근 직사각형 20"/>
          <p:cNvSpPr/>
          <p:nvPr/>
        </p:nvSpPr>
        <p:spPr>
          <a:xfrm>
            <a:off x="6357950" y="2357436"/>
            <a:ext cx="1250247" cy="21602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HY나무L" pitchFamily="18" charset="-127"/>
                <a:ea typeface="HY나무L" pitchFamily="18" charset="-127"/>
              </a:rPr>
              <a:t>킨티 </a:t>
            </a:r>
            <a:r>
              <a:rPr lang="en-US" altLang="ko-KR" sz="1050" i="1" dirty="0">
                <a:solidFill>
                  <a:srgbClr val="00B050"/>
                </a:solidFill>
                <a:latin typeface="HY나무L" pitchFamily="18" charset="-127"/>
                <a:ea typeface="HY나무L" pitchFamily="18" charset="-127"/>
              </a:rPr>
              <a:t>Kin </a:t>
            </a:r>
            <a:r>
              <a:rPr lang="en-US" altLang="ko-KR" sz="1050" i="1" dirty="0" err="1">
                <a:solidFill>
                  <a:srgbClr val="00B050"/>
                </a:solidFill>
                <a:latin typeface="HY나무L" pitchFamily="18" charset="-127"/>
                <a:ea typeface="HY나무L" pitchFamily="18" charset="-127"/>
              </a:rPr>
              <a:t>ti</a:t>
            </a:r>
            <a:endParaRPr lang="en-US" altLang="ko-KR" sz="1050" i="1" dirty="0">
              <a:solidFill>
                <a:srgbClr val="00B050"/>
              </a:solidFill>
              <a:latin typeface="HY나무L" pitchFamily="18" charset="-127"/>
              <a:ea typeface="HY나무L" pitchFamily="18" charset="-127"/>
            </a:endParaRPr>
          </a:p>
        </p:txBody>
      </p:sp>
    </p:spTree>
    <p:extLst>
      <p:ext uri="{BB962C8B-B14F-4D97-AF65-F5344CB8AC3E}">
        <p14:creationId xmlns:p14="http://schemas.microsoft.com/office/powerpoint/2010/main" val="379108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descr="KakaoTalk_20200118_234910419.jpg"/>
          <p:cNvPicPr>
            <a:picLocks noChangeAspect="1"/>
          </p:cNvPicPr>
          <p:nvPr/>
        </p:nvPicPr>
        <p:blipFill>
          <a:blip r:embed="rId2" cstate="print"/>
          <a:stretch>
            <a:fillRect/>
          </a:stretch>
        </p:blipFill>
        <p:spPr>
          <a:xfrm>
            <a:off x="5917800" y="2071684"/>
            <a:ext cx="2654728"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45069" y="299432"/>
            <a:ext cx="3086101" cy="400110"/>
          </a:xfrm>
          <a:prstGeom prst="rect">
            <a:avLst/>
          </a:prstGeom>
          <a:noFill/>
        </p:spPr>
        <p:txBody>
          <a:bodyPr wrap="none" rtlCol="0">
            <a:spAutoFit/>
          </a:bodyPr>
          <a:lstStyle/>
          <a:p>
            <a:r>
              <a:rPr lang="en-US" altLang="ko-KR" sz="2000" dirty="0">
                <a:solidFill>
                  <a:srgbClr val="003399"/>
                </a:solidFill>
                <a:latin typeface="Tmon몬소리 Black" panose="02000A03000000000000" pitchFamily="2" charset="-127"/>
                <a:ea typeface="Tmon몬소리 Black" panose="02000A03000000000000" pitchFamily="2" charset="-127"/>
              </a:rPr>
              <a:t>1</a:t>
            </a:r>
            <a:r>
              <a:rPr lang="ko-KR" altLang="en-US" sz="2000" dirty="0">
                <a:solidFill>
                  <a:srgbClr val="003399"/>
                </a:solidFill>
                <a:latin typeface="Tmon몬소리 Black" panose="02000A03000000000000" pitchFamily="2" charset="-127"/>
                <a:ea typeface="Tmon몬소리 Black" panose="02000A03000000000000" pitchFamily="2" charset="-127"/>
              </a:rPr>
              <a:t>장</a:t>
            </a:r>
            <a:r>
              <a:rPr lang="en-US" altLang="ko-KR" sz="2000" dirty="0">
                <a:solidFill>
                  <a:srgbClr val="003399"/>
                </a:solidFill>
                <a:latin typeface="Tmon몬소리 Black" panose="02000A03000000000000" pitchFamily="2" charset="-127"/>
                <a:ea typeface="Tmon몬소리 Black" panose="02000A03000000000000" pitchFamily="2" charset="-127"/>
              </a:rPr>
              <a:t>. </a:t>
            </a:r>
            <a:r>
              <a:rPr lang="ko-KR" altLang="en-US" sz="2000" dirty="0">
                <a:solidFill>
                  <a:srgbClr val="003399"/>
                </a:solidFill>
                <a:latin typeface="Tmon몬소리 Black" panose="02000A03000000000000" pitchFamily="2" charset="-127"/>
                <a:ea typeface="Tmon몬소리 Black" panose="02000A03000000000000" pitchFamily="2" charset="-127"/>
              </a:rPr>
              <a:t>진도견 </a:t>
            </a:r>
            <a:r>
              <a:rPr lang="en-US" altLang="ko-KR" sz="2000" dirty="0">
                <a:latin typeface="Tmon몬소리 Black" panose="02000A03000000000000" pitchFamily="2" charset="-127"/>
                <a:ea typeface="Tmon몬소리 Black" panose="02000A03000000000000" pitchFamily="2" charset="-127"/>
              </a:rPr>
              <a:t>– </a:t>
            </a:r>
            <a:r>
              <a:rPr lang="ko-KR" altLang="en-US" sz="2000" dirty="0">
                <a:latin typeface="Tmon몬소리 Black" panose="02000A03000000000000" pitchFamily="2" charset="-127"/>
                <a:ea typeface="Tmon몬소리 Black" panose="02000A03000000000000" pitchFamily="2" charset="-127"/>
              </a:rPr>
              <a:t>챔피언 </a:t>
            </a:r>
            <a:r>
              <a:rPr lang="en-US" altLang="ko-KR" sz="1000" i="1" dirty="0">
                <a:solidFill>
                  <a:srgbClr val="00B050"/>
                </a:solidFill>
                <a:latin typeface="Tmon몬소리 Black" panose="02000A03000000000000" pitchFamily="2" charset="-127"/>
                <a:ea typeface="Tmon몬소리 Black" panose="02000A03000000000000" pitchFamily="2" charset="-127"/>
              </a:rPr>
              <a:t>Champion</a:t>
            </a:r>
            <a:endParaRPr lang="ko-KR" altLang="en-US" sz="1000" i="1" dirty="0">
              <a:solidFill>
                <a:srgbClr val="00B050"/>
              </a:solidFill>
              <a:latin typeface="Tmon몬소리 Black" panose="02000A03000000000000" pitchFamily="2" charset="-127"/>
              <a:ea typeface="Tmon몬소리 Black" panose="02000A03000000000000" pitchFamily="2" charset="-127"/>
            </a:endParaRPr>
          </a:p>
        </p:txBody>
      </p:sp>
      <p:sp>
        <p:nvSpPr>
          <p:cNvPr id="4" name="오각형 3"/>
          <p:cNvSpPr/>
          <p:nvPr/>
        </p:nvSpPr>
        <p:spPr>
          <a:xfrm>
            <a:off x="755576" y="843558"/>
            <a:ext cx="1774966" cy="353813"/>
          </a:xfrm>
          <a:prstGeom prst="homePlate">
            <a:avLst/>
          </a:prstGeom>
          <a:solidFill>
            <a:srgbClr val="FFDC6D"/>
          </a:solidFill>
          <a:ln>
            <a:solidFill>
              <a:srgbClr val="0033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0045D0"/>
                </a:solidFill>
                <a:latin typeface="Tmon몬소리 Black" panose="02000A03000000000000" pitchFamily="2" charset="-127"/>
                <a:ea typeface="Tmon몬소리 Black" panose="02000A03000000000000" pitchFamily="2" charset="-127"/>
              </a:rPr>
              <a:t>1980</a:t>
            </a:r>
            <a:r>
              <a:rPr lang="ko-KR" altLang="en-US" sz="1400" dirty="0">
                <a:solidFill>
                  <a:srgbClr val="0045D0"/>
                </a:solidFill>
                <a:latin typeface="Tmon몬소리 Black" panose="02000A03000000000000" pitchFamily="2" charset="-127"/>
                <a:ea typeface="Tmon몬소리 Black" panose="02000A03000000000000" pitchFamily="2" charset="-127"/>
              </a:rPr>
              <a:t>년대 챔피언</a:t>
            </a:r>
          </a:p>
        </p:txBody>
      </p:sp>
      <p:pic>
        <p:nvPicPr>
          <p:cNvPr id="6146" name="Picture 2"/>
          <p:cNvPicPr>
            <a:picLocks noChangeAspect="1" noChangeArrowheads="1"/>
          </p:cNvPicPr>
          <p:nvPr/>
        </p:nvPicPr>
        <p:blipFill>
          <a:blip r:embed="rId3"/>
          <a:srcRect/>
          <a:stretch>
            <a:fillRect/>
          </a:stretch>
        </p:blipFill>
        <p:spPr bwMode="auto">
          <a:xfrm>
            <a:off x="428596" y="1285866"/>
            <a:ext cx="2814472" cy="2499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모서리가 둥근 직사각형 26"/>
          <p:cNvSpPr/>
          <p:nvPr/>
        </p:nvSpPr>
        <p:spPr>
          <a:xfrm>
            <a:off x="647700" y="3873469"/>
            <a:ext cx="2376264" cy="21431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백두산 남규네 </a:t>
            </a:r>
            <a:r>
              <a:rPr lang="en-US" altLang="ko-KR" sz="1050" i="1" dirty="0" err="1">
                <a:solidFill>
                  <a:srgbClr val="00B050"/>
                </a:solidFill>
                <a:latin typeface="LG PC" panose="02030504000101010101" pitchFamily="18" charset="-127"/>
                <a:ea typeface="LG PC" panose="02030504000101010101" pitchFamily="18" charset="-127"/>
              </a:rPr>
              <a:t>Baek</a:t>
            </a:r>
            <a:r>
              <a:rPr lang="en-US" altLang="ko-KR" sz="1050" i="1" dirty="0">
                <a:solidFill>
                  <a:srgbClr val="00B050"/>
                </a:solidFill>
                <a:latin typeface="LG PC" panose="02030504000101010101" pitchFamily="18" charset="-127"/>
                <a:ea typeface="LG PC" panose="02030504000101010101" pitchFamily="18" charset="-127"/>
              </a:rPr>
              <a:t> du san  Nam </a:t>
            </a:r>
            <a:r>
              <a:rPr lang="en-US" altLang="ko-KR" sz="1050" i="1" dirty="0" err="1">
                <a:solidFill>
                  <a:srgbClr val="00B050"/>
                </a:solidFill>
                <a:latin typeface="LG PC" panose="02030504000101010101" pitchFamily="18" charset="-127"/>
                <a:ea typeface="LG PC" panose="02030504000101010101" pitchFamily="18" charset="-127"/>
              </a:rPr>
              <a:t>gyu</a:t>
            </a:r>
            <a:r>
              <a:rPr lang="en-US" altLang="ko-KR" sz="1050" i="1"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nea</a:t>
            </a:r>
            <a:endParaRPr lang="en-US" altLang="ko-KR" sz="1050" i="1" dirty="0">
              <a:solidFill>
                <a:srgbClr val="00B050"/>
              </a:solidFill>
              <a:latin typeface="LG PC" panose="02030504000101010101" pitchFamily="18" charset="-127"/>
              <a:ea typeface="LG PC" panose="02030504000101010101" pitchFamily="18" charset="-127"/>
            </a:endParaRPr>
          </a:p>
        </p:txBody>
      </p:sp>
      <p:pic>
        <p:nvPicPr>
          <p:cNvPr id="6147" name="Picture 3"/>
          <p:cNvPicPr>
            <a:picLocks noChangeAspect="1" noChangeArrowheads="1"/>
          </p:cNvPicPr>
          <p:nvPr/>
        </p:nvPicPr>
        <p:blipFill>
          <a:blip r:embed="rId4"/>
          <a:srcRect/>
          <a:stretch>
            <a:fillRect/>
          </a:stretch>
        </p:blipFill>
        <p:spPr bwMode="auto">
          <a:xfrm>
            <a:off x="3571868" y="357172"/>
            <a:ext cx="2000264" cy="2053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모서리가 둥근 직사각형 29"/>
          <p:cNvSpPr/>
          <p:nvPr/>
        </p:nvSpPr>
        <p:spPr>
          <a:xfrm>
            <a:off x="3786182" y="2500312"/>
            <a:ext cx="1428760" cy="21431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옥철이 </a:t>
            </a:r>
            <a:r>
              <a:rPr lang="en-US" altLang="ko-KR" sz="1050" i="1" dirty="0">
                <a:solidFill>
                  <a:srgbClr val="00B050"/>
                </a:solidFill>
                <a:latin typeface="LG PC" panose="02030504000101010101" pitchFamily="18" charset="-127"/>
                <a:ea typeface="LG PC" panose="02030504000101010101" pitchFamily="18" charset="-127"/>
              </a:rPr>
              <a:t>Ok </a:t>
            </a:r>
            <a:r>
              <a:rPr lang="en-US" altLang="ko-KR" sz="1050" i="1" dirty="0" err="1">
                <a:solidFill>
                  <a:srgbClr val="00B050"/>
                </a:solidFill>
                <a:latin typeface="LG PC" panose="02030504000101010101" pitchFamily="18" charset="-127"/>
                <a:ea typeface="LG PC" panose="02030504000101010101" pitchFamily="18" charset="-127"/>
              </a:rPr>
              <a:t>cheol</a:t>
            </a:r>
            <a:r>
              <a:rPr lang="en-US" altLang="ko-KR" sz="1050" i="1"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i</a:t>
            </a:r>
            <a:endParaRPr lang="en-US" altLang="ko-KR" sz="1050" i="1" dirty="0">
              <a:solidFill>
                <a:srgbClr val="00B050"/>
              </a:solidFill>
              <a:latin typeface="LG PC" panose="02030504000101010101" pitchFamily="18" charset="-127"/>
              <a:ea typeface="LG PC" panose="02030504000101010101" pitchFamily="18" charset="-127"/>
            </a:endParaRPr>
          </a:p>
        </p:txBody>
      </p:sp>
      <p:pic>
        <p:nvPicPr>
          <p:cNvPr id="6149" name="Picture 5"/>
          <p:cNvPicPr>
            <a:picLocks noChangeAspect="1" noChangeArrowheads="1"/>
          </p:cNvPicPr>
          <p:nvPr/>
        </p:nvPicPr>
        <p:blipFill>
          <a:blip r:embed="rId5" cstate="print"/>
          <a:srcRect/>
          <a:stretch>
            <a:fillRect/>
          </a:stretch>
        </p:blipFill>
        <p:spPr bwMode="auto">
          <a:xfrm>
            <a:off x="3428992" y="2857502"/>
            <a:ext cx="2214578" cy="1743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모서리가 둥근 직사각형 31"/>
          <p:cNvSpPr/>
          <p:nvPr/>
        </p:nvSpPr>
        <p:spPr>
          <a:xfrm>
            <a:off x="3428992" y="4643452"/>
            <a:ext cx="2143140" cy="21431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청길 남규네 </a:t>
            </a:r>
            <a:r>
              <a:rPr lang="en-US" altLang="ko-KR" sz="1050" i="1" dirty="0">
                <a:solidFill>
                  <a:srgbClr val="00B050"/>
                </a:solidFill>
                <a:latin typeface="LG PC" panose="02030504000101010101" pitchFamily="18" charset="-127"/>
                <a:ea typeface="LG PC" panose="02030504000101010101" pitchFamily="18" charset="-127"/>
              </a:rPr>
              <a:t>Cheong </a:t>
            </a:r>
            <a:r>
              <a:rPr lang="en-US" altLang="ko-KR" sz="1050" i="1" dirty="0" err="1">
                <a:solidFill>
                  <a:srgbClr val="00B050"/>
                </a:solidFill>
                <a:latin typeface="LG PC" panose="02030504000101010101" pitchFamily="18" charset="-127"/>
                <a:ea typeface="LG PC" panose="02030504000101010101" pitchFamily="18" charset="-127"/>
              </a:rPr>
              <a:t>gil</a:t>
            </a:r>
            <a:r>
              <a:rPr lang="en-US" altLang="ko-KR" sz="1050" i="1" dirty="0">
                <a:solidFill>
                  <a:srgbClr val="00B050"/>
                </a:solidFill>
                <a:latin typeface="LG PC" panose="02030504000101010101" pitchFamily="18" charset="-127"/>
                <a:ea typeface="LG PC" panose="02030504000101010101" pitchFamily="18" charset="-127"/>
              </a:rPr>
              <a:t>  Nam </a:t>
            </a:r>
            <a:r>
              <a:rPr lang="en-US" altLang="ko-KR" sz="1050" i="1" dirty="0" err="1">
                <a:solidFill>
                  <a:srgbClr val="00B050"/>
                </a:solidFill>
                <a:latin typeface="LG PC" panose="02030504000101010101" pitchFamily="18" charset="-127"/>
                <a:ea typeface="LG PC" panose="02030504000101010101" pitchFamily="18" charset="-127"/>
              </a:rPr>
              <a:t>gyu</a:t>
            </a:r>
            <a:r>
              <a:rPr lang="en-US" altLang="ko-KR" sz="1050" i="1"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nea</a:t>
            </a:r>
            <a:endParaRPr lang="en-US" altLang="ko-KR" sz="1050" i="1" dirty="0">
              <a:solidFill>
                <a:srgbClr val="00B050"/>
              </a:solidFill>
              <a:latin typeface="LG PC" panose="02030504000101010101" pitchFamily="18" charset="-127"/>
              <a:ea typeface="LG PC" panose="02030504000101010101" pitchFamily="18" charset="-127"/>
            </a:endParaRPr>
          </a:p>
        </p:txBody>
      </p:sp>
      <p:sp>
        <p:nvSpPr>
          <p:cNvPr id="34" name="모서리가 둥근 직사각형 33"/>
          <p:cNvSpPr/>
          <p:nvPr/>
        </p:nvSpPr>
        <p:spPr>
          <a:xfrm>
            <a:off x="6048598" y="4500576"/>
            <a:ext cx="2411834" cy="214314"/>
          </a:xfrm>
          <a:prstGeom prst="roundRect">
            <a:avLst>
              <a:gd name="adj" fmla="val 1100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050" dirty="0">
                <a:solidFill>
                  <a:schemeClr val="tx1"/>
                </a:solidFill>
                <a:latin typeface="LG PC" panose="02030504000101010101" pitchFamily="18" charset="-127"/>
                <a:ea typeface="LG PC" panose="02030504000101010101" pitchFamily="18" charset="-127"/>
              </a:rPr>
              <a:t>수호 국견원 </a:t>
            </a:r>
            <a:r>
              <a:rPr lang="en-US" altLang="ko-KR" sz="1050" i="1" dirty="0" err="1">
                <a:solidFill>
                  <a:srgbClr val="00B050"/>
                </a:solidFill>
                <a:latin typeface="LG PC" panose="02030504000101010101" pitchFamily="18" charset="-127"/>
                <a:ea typeface="LG PC" panose="02030504000101010101" pitchFamily="18" charset="-127"/>
              </a:rPr>
              <a:t>Su</a:t>
            </a:r>
            <a:r>
              <a:rPr lang="en-US" altLang="ko-KR" sz="1050" i="1" dirty="0">
                <a:solidFill>
                  <a:srgbClr val="00B050"/>
                </a:solidFill>
                <a:latin typeface="LG PC" panose="02030504000101010101" pitchFamily="18" charset="-127"/>
                <a:ea typeface="LG PC" panose="02030504000101010101" pitchFamily="18" charset="-127"/>
              </a:rPr>
              <a:t> ho  </a:t>
            </a:r>
            <a:r>
              <a:rPr lang="en-US" altLang="ko-KR" sz="1050" i="1" dirty="0" err="1">
                <a:solidFill>
                  <a:srgbClr val="00B050"/>
                </a:solidFill>
                <a:latin typeface="LG PC" panose="02030504000101010101" pitchFamily="18" charset="-127"/>
                <a:ea typeface="LG PC" panose="02030504000101010101" pitchFamily="18" charset="-127"/>
              </a:rPr>
              <a:t>Guk</a:t>
            </a:r>
            <a:r>
              <a:rPr lang="en-US" altLang="ko-KR" sz="1050" i="1" dirty="0">
                <a:solidFill>
                  <a:srgbClr val="00B050"/>
                </a:solidFill>
                <a:latin typeface="LG PC" panose="02030504000101010101" pitchFamily="18" charset="-127"/>
                <a:ea typeface="LG PC" panose="02030504000101010101" pitchFamily="18" charset="-127"/>
              </a:rPr>
              <a:t> </a:t>
            </a:r>
            <a:r>
              <a:rPr lang="en-US" altLang="ko-KR" sz="1050" i="1" dirty="0" err="1">
                <a:solidFill>
                  <a:srgbClr val="00B050"/>
                </a:solidFill>
                <a:latin typeface="LG PC" panose="02030504000101010101" pitchFamily="18" charset="-127"/>
                <a:ea typeface="LG PC" panose="02030504000101010101" pitchFamily="18" charset="-127"/>
              </a:rPr>
              <a:t>gyeon</a:t>
            </a:r>
            <a:r>
              <a:rPr lang="en-US" altLang="ko-KR" sz="1050" i="1" dirty="0">
                <a:solidFill>
                  <a:srgbClr val="00B050"/>
                </a:solidFill>
                <a:latin typeface="LG PC" panose="02030504000101010101" pitchFamily="18" charset="-127"/>
                <a:ea typeface="LG PC" panose="02030504000101010101" pitchFamily="18" charset="-127"/>
              </a:rPr>
              <a:t> won</a:t>
            </a:r>
          </a:p>
        </p:txBody>
      </p:sp>
    </p:spTree>
    <p:extLst>
      <p:ext uri="{BB962C8B-B14F-4D97-AF65-F5344CB8AC3E}">
        <p14:creationId xmlns:p14="http://schemas.microsoft.com/office/powerpoint/2010/main" val="181178202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12921</TotalTime>
  <Words>3288</Words>
  <Application>Microsoft Office PowerPoint</Application>
  <PresentationFormat>On-screen Show (16:9)</PresentationFormat>
  <Paragraphs>361</Paragraphs>
  <Slides>30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맑은 고딕</vt:lpstr>
      <vt:lpstr>Tmon몬소리 Black</vt:lpstr>
      <vt:lpstr>LG PC</vt:lpstr>
      <vt:lpstr>HY나무L</vt:lpstr>
      <vt:lpstr>Arial</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국도리</dc:creator>
  <cp:lastModifiedBy>Ann Kim</cp:lastModifiedBy>
  <cp:revision>597</cp:revision>
  <dcterms:created xsi:type="dcterms:W3CDTF">2018-10-28T13:39:02Z</dcterms:created>
  <dcterms:modified xsi:type="dcterms:W3CDTF">2021-06-24T04:34:15Z</dcterms:modified>
</cp:coreProperties>
</file>