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5" r:id="rId1"/>
  </p:sldMasterIdLst>
  <p:notesMasterIdLst>
    <p:notesMasterId r:id="rId32"/>
  </p:notesMasterIdLst>
  <p:sldIdLst>
    <p:sldId id="309" r:id="rId2"/>
    <p:sldId id="466" r:id="rId3"/>
    <p:sldId id="467" r:id="rId4"/>
    <p:sldId id="468" r:id="rId5"/>
    <p:sldId id="410" r:id="rId6"/>
    <p:sldId id="506" r:id="rId7"/>
    <p:sldId id="463" r:id="rId8"/>
    <p:sldId id="411" r:id="rId9"/>
    <p:sldId id="469" r:id="rId10"/>
    <p:sldId id="412" r:id="rId11"/>
    <p:sldId id="413" r:id="rId12"/>
    <p:sldId id="414" r:id="rId13"/>
    <p:sldId id="470" r:id="rId14"/>
    <p:sldId id="471" r:id="rId15"/>
    <p:sldId id="472" r:id="rId16"/>
    <p:sldId id="507" r:id="rId17"/>
    <p:sldId id="415" r:id="rId18"/>
    <p:sldId id="473" r:id="rId19"/>
    <p:sldId id="510" r:id="rId20"/>
    <p:sldId id="508" r:id="rId21"/>
    <p:sldId id="509" r:id="rId22"/>
    <p:sldId id="416" r:id="rId23"/>
    <p:sldId id="474" r:id="rId24"/>
    <p:sldId id="478" r:id="rId25"/>
    <p:sldId id="511" r:id="rId26"/>
    <p:sldId id="417" r:id="rId27"/>
    <p:sldId id="418" r:id="rId28"/>
    <p:sldId id="477" r:id="rId29"/>
    <p:sldId id="512" r:id="rId30"/>
    <p:sldId id="419" r:id="rId31"/>
  </p:sldIdLst>
  <p:sldSz cx="9144000" cy="5143500" type="screen16x9"/>
  <p:notesSz cx="6858000" cy="9144000"/>
  <p:embeddedFontLst>
    <p:embeddedFont>
      <p:font typeface="LG PC" panose="020B0604020202020204" charset="-127"/>
      <p:regular r:id="rId33"/>
    </p:embeddedFont>
    <p:embeddedFont>
      <p:font typeface="맑은 고딕" panose="020B0503020000020004" pitchFamily="34" charset="-127"/>
      <p:regular r:id="rId34"/>
      <p:bold r:id="rId35"/>
    </p:embeddedFont>
    <p:embeddedFont>
      <p:font typeface="Tmon몬소리 Black" panose="020B0604020202020204" charset="-127"/>
      <p:bold r:id="rId3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004EEA"/>
    <a:srgbClr val="89B0FF"/>
    <a:srgbClr val="FFDC6D"/>
    <a:srgbClr val="0045D0"/>
    <a:srgbClr val="4784FF"/>
    <a:srgbClr val="254061"/>
    <a:srgbClr val="3377FF"/>
    <a:srgbClr val="FFEBAB"/>
    <a:srgbClr val="1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5" autoAdjust="0"/>
    <p:restoredTop sz="85395" autoAdjust="0"/>
  </p:normalViewPr>
  <p:slideViewPr>
    <p:cSldViewPr showGuides="1">
      <p:cViewPr varScale="1">
        <p:scale>
          <a:sx n="129" d="100"/>
          <a:sy n="129" d="100"/>
        </p:scale>
        <p:origin x="1098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0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139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98E0A-699C-461F-B60C-EBB6AF85ABDF}" type="datetimeFigureOut">
              <a:rPr lang="ko-KR" altLang="en-US" smtClean="0"/>
              <a:pPr/>
              <a:t>2021-06-23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FC3DB-AB4A-4463-98AD-776CD3FB08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7071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FC3DB-AB4A-4463-98AD-776CD3FB08B8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FC3DB-AB4A-4463-98AD-776CD3FB08B8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C7FB-E92E-41D9-8A2C-BF1987BCD8F3}" type="datetimeFigureOut">
              <a:rPr lang="ko-KR" altLang="en-US" smtClean="0"/>
              <a:pPr/>
              <a:t>2021-06-23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BC76-3C55-4530-A5C9-4FF886E84D5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8946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C7FB-E92E-41D9-8A2C-BF1987BCD8F3}" type="datetimeFigureOut">
              <a:rPr lang="ko-KR" altLang="en-US" smtClean="0"/>
              <a:pPr/>
              <a:t>2021-06-23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BC76-3C55-4530-A5C9-4FF886E84D5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597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C7FB-E92E-41D9-8A2C-BF1987BCD8F3}" type="datetimeFigureOut">
              <a:rPr lang="ko-KR" altLang="en-US" smtClean="0"/>
              <a:pPr/>
              <a:t>2021-06-23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BC76-3C55-4530-A5C9-4FF886E84D5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2663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순서도: 수동 입력 6"/>
          <p:cNvSpPr/>
          <p:nvPr userDrawn="1"/>
        </p:nvSpPr>
        <p:spPr>
          <a:xfrm rot="5400000">
            <a:off x="-321754" y="321754"/>
            <a:ext cx="5143500" cy="4499992"/>
          </a:xfrm>
          <a:prstGeom prst="flowChartManualInput">
            <a:avLst/>
          </a:pr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/>
          <p:cNvSpPr/>
          <p:nvPr userDrawn="1"/>
        </p:nvSpPr>
        <p:spPr>
          <a:xfrm>
            <a:off x="179512" y="148516"/>
            <a:ext cx="8784976" cy="479949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4" descr="C:\Users\챠엘\Desktop\셰퍼트\로고-kkf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97" y="4371950"/>
            <a:ext cx="505310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챠엘\Desktop\셰퍼트\로고-fci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71950"/>
            <a:ext cx="505310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739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각 삼각형 4"/>
          <p:cNvSpPr/>
          <p:nvPr userDrawn="1"/>
        </p:nvSpPr>
        <p:spPr>
          <a:xfrm rot="10800000">
            <a:off x="7092280" y="0"/>
            <a:ext cx="2051720" cy="2067694"/>
          </a:xfrm>
          <a:prstGeom prst="rtTriangle">
            <a:avLst/>
          </a:pr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 userDrawn="1"/>
        </p:nvSpPr>
        <p:spPr>
          <a:xfrm>
            <a:off x="179512" y="148516"/>
            <a:ext cx="8784976" cy="479949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2" name="Picture 4" descr="C:\Users\챠엘\Desktop\셰퍼트\로고-kkf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212" y="267494"/>
            <a:ext cx="505310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챠엘\Desktop\셰퍼트\로고-fci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907" y="267494"/>
            <a:ext cx="505310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352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각 삼각형 5"/>
          <p:cNvSpPr/>
          <p:nvPr userDrawn="1"/>
        </p:nvSpPr>
        <p:spPr>
          <a:xfrm rot="10800000">
            <a:off x="7092280" y="0"/>
            <a:ext cx="2051720" cy="2067694"/>
          </a:xfrm>
          <a:prstGeom prst="rtTriangle">
            <a:avLst/>
          </a:prstGeom>
          <a:solidFill>
            <a:srgbClr val="C0504D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 userDrawn="1"/>
        </p:nvSpPr>
        <p:spPr>
          <a:xfrm>
            <a:off x="179512" y="148516"/>
            <a:ext cx="8784976" cy="4799498"/>
          </a:xfrm>
          <a:prstGeom prst="rect">
            <a:avLst/>
          </a:prstGeom>
          <a:noFill/>
          <a:ln w="28575"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2" name="Picture 4" descr="C:\Users\챠엘\Desktop\셰퍼트\로고-kkf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212" y="267494"/>
            <a:ext cx="505310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챠엘\Desktop\셰퍼트\로고-fci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907" y="267494"/>
            <a:ext cx="505310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 userDrawn="1"/>
        </p:nvSpPr>
        <p:spPr>
          <a:xfrm rot="5400000">
            <a:off x="2000250" y="-2000251"/>
            <a:ext cx="5143500" cy="914400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9301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C7FB-E92E-41D9-8A2C-BF1987BCD8F3}" type="datetimeFigureOut">
              <a:rPr lang="ko-KR" altLang="en-US" smtClean="0"/>
              <a:pPr/>
              <a:t>2021-06-23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BC76-3C55-4530-A5C9-4FF886E84D5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2373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C7FB-E92E-41D9-8A2C-BF1987BCD8F3}" type="datetimeFigureOut">
              <a:rPr lang="ko-KR" altLang="en-US" smtClean="0"/>
              <a:pPr/>
              <a:t>2021-06-23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BC76-3C55-4530-A5C9-4FF886E84D5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309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C7FB-E92E-41D9-8A2C-BF1987BCD8F3}" type="datetimeFigureOut">
              <a:rPr lang="ko-KR" altLang="en-US" smtClean="0"/>
              <a:pPr/>
              <a:t>2021-06-23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BC76-3C55-4530-A5C9-4FF886E84D5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8505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C7FB-E92E-41D9-8A2C-BF1987BCD8F3}" type="datetimeFigureOut">
              <a:rPr lang="ko-KR" altLang="en-US" smtClean="0"/>
              <a:pPr/>
              <a:t>2021-06-23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BC76-3C55-4530-A5C9-4FF886E84D5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226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C7FB-E92E-41D9-8A2C-BF1987BCD8F3}" type="datetimeFigureOut">
              <a:rPr lang="ko-KR" altLang="en-US" smtClean="0"/>
              <a:pPr/>
              <a:t>2021-06-23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BC76-3C55-4530-A5C9-4FF886E84D5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002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C7FB-E92E-41D9-8A2C-BF1987BCD8F3}" type="datetimeFigureOut">
              <a:rPr lang="ko-KR" altLang="en-US" smtClean="0"/>
              <a:pPr/>
              <a:t>2021-06-23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BC76-3C55-4530-A5C9-4FF886E84D5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373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C7FB-E92E-41D9-8A2C-BF1987BCD8F3}" type="datetimeFigureOut">
              <a:rPr lang="ko-KR" altLang="en-US" smtClean="0"/>
              <a:pPr/>
              <a:t>2021-06-23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BC76-3C55-4530-A5C9-4FF886E84D5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541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C7FB-E92E-41D9-8A2C-BF1987BCD8F3}" type="datetimeFigureOut">
              <a:rPr lang="ko-KR" altLang="en-US" smtClean="0"/>
              <a:pPr/>
              <a:t>2021-06-23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BC76-3C55-4530-A5C9-4FF886E84D5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493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CC7FB-E92E-41D9-8A2C-BF1987BCD8F3}" type="datetimeFigureOut">
              <a:rPr lang="ko-KR" altLang="en-US" smtClean="0"/>
              <a:pPr/>
              <a:t>2021-06-23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7BC76-3C55-4530-A5C9-4FF886E84D5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757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82" r:id="rId12"/>
    <p:sldLayoutId id="2147483678" r:id="rId13"/>
    <p:sldLayoutId id="2147483681" r:id="rId1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Relationship Id="rId9" Type="http://schemas.openxmlformats.org/officeDocument/2006/relationships/image" Target="../media/image9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Relationship Id="rId9" Type="http://schemas.openxmlformats.org/officeDocument/2006/relationships/image" Target="../media/image10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eg"/><Relationship Id="rId3" Type="http://schemas.openxmlformats.org/officeDocument/2006/relationships/image" Target="../media/image107.jpeg"/><Relationship Id="rId7" Type="http://schemas.openxmlformats.org/officeDocument/2006/relationships/image" Target="../media/image111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0.jpeg"/><Relationship Id="rId11" Type="http://schemas.openxmlformats.org/officeDocument/2006/relationships/image" Target="../media/image115.jpeg"/><Relationship Id="rId5" Type="http://schemas.openxmlformats.org/officeDocument/2006/relationships/image" Target="../media/image109.jpeg"/><Relationship Id="rId10" Type="http://schemas.openxmlformats.org/officeDocument/2006/relationships/image" Target="../media/image114.jpeg"/><Relationship Id="rId4" Type="http://schemas.openxmlformats.org/officeDocument/2006/relationships/image" Target="../media/image108.jpeg"/><Relationship Id="rId9" Type="http://schemas.openxmlformats.org/officeDocument/2006/relationships/image" Target="../media/image11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jpeg"/><Relationship Id="rId13" Type="http://schemas.openxmlformats.org/officeDocument/2006/relationships/image" Target="../media/image127.jpeg"/><Relationship Id="rId3" Type="http://schemas.openxmlformats.org/officeDocument/2006/relationships/image" Target="../media/image117.jpeg"/><Relationship Id="rId7" Type="http://schemas.openxmlformats.org/officeDocument/2006/relationships/image" Target="../media/image121.jpeg"/><Relationship Id="rId12" Type="http://schemas.openxmlformats.org/officeDocument/2006/relationships/image" Target="../media/image126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0.jpeg"/><Relationship Id="rId11" Type="http://schemas.openxmlformats.org/officeDocument/2006/relationships/image" Target="../media/image125.jpeg"/><Relationship Id="rId5" Type="http://schemas.openxmlformats.org/officeDocument/2006/relationships/image" Target="../media/image119.jpeg"/><Relationship Id="rId10" Type="http://schemas.openxmlformats.org/officeDocument/2006/relationships/image" Target="../media/image124.jpeg"/><Relationship Id="rId4" Type="http://schemas.openxmlformats.org/officeDocument/2006/relationships/image" Target="../media/image118.jpeg"/><Relationship Id="rId9" Type="http://schemas.openxmlformats.org/officeDocument/2006/relationships/image" Target="../media/image1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5069" y="299432"/>
            <a:ext cx="2650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2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장</a:t>
            </a:r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.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진도견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견종표준서</a:t>
            </a:r>
            <a:endParaRPr lang="en-US" altLang="ko-KR" sz="2000" dirty="0">
              <a:solidFill>
                <a:srgbClr val="003399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5" name="오각형 4"/>
          <p:cNvSpPr/>
          <p:nvPr/>
        </p:nvSpPr>
        <p:spPr>
          <a:xfrm>
            <a:off x="828184" y="915566"/>
            <a:ext cx="1774966" cy="353813"/>
          </a:xfrm>
          <a:prstGeom prst="homePlate">
            <a:avLst/>
          </a:prstGeom>
          <a:solidFill>
            <a:srgbClr val="FFDC6D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45D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머리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2771800" y="915566"/>
            <a:ext cx="1584176" cy="353813"/>
          </a:xfrm>
          <a:prstGeom prst="roundRect">
            <a:avLst>
              <a:gd name="adj" fmla="val 33896"/>
            </a:avLst>
          </a:prstGeom>
          <a:solidFill>
            <a:srgbClr val="FFEBAB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45D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얼굴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323529" y="1425849"/>
            <a:ext cx="926905" cy="353813"/>
          </a:xfrm>
          <a:prstGeom prst="roundRect">
            <a:avLst>
              <a:gd name="adj" fmla="val 33896"/>
            </a:avLst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FFDC6D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주둥이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322441" y="1425848"/>
            <a:ext cx="4329677" cy="353813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주둥이는 뭉뚝하게 크거나 위로 쳐들려 있으면 안 된다</a:t>
            </a:r>
            <a:r>
              <a:rPr kumimoji="1" lang="en-US" altLang="ko-KR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endParaRPr kumimoji="1" lang="ko-KR" altLang="en-US" sz="1200" dirty="0">
              <a:solidFill>
                <a:schemeClr val="tx1"/>
              </a:solidFill>
              <a:latin typeface="LG PC" panose="02030504000101010101" pitchFamily="18" charset="-127"/>
              <a:ea typeface="LG PC" panose="02030504000101010101" pitchFamily="18" charset="-127"/>
              <a:cs typeface="굴림" pitchFamily="50" charset="-127"/>
            </a:endParaRPr>
          </a:p>
        </p:txBody>
      </p:sp>
      <p:pic>
        <p:nvPicPr>
          <p:cNvPr id="16" name="Picture 2" descr="C:\Users\챠엘\Desktop\진도\얼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24486"/>
            <a:ext cx="3026039" cy="2331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모서리가 둥근 직사각형 16"/>
          <p:cNvSpPr/>
          <p:nvPr/>
        </p:nvSpPr>
        <p:spPr>
          <a:xfrm>
            <a:off x="323528" y="1851671"/>
            <a:ext cx="926905" cy="353813"/>
          </a:xfrm>
          <a:prstGeom prst="roundRect">
            <a:avLst>
              <a:gd name="adj" fmla="val 33896"/>
            </a:avLst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FFDC6D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입술</a:t>
            </a:r>
          </a:p>
        </p:txBody>
      </p:sp>
      <p:sp>
        <p:nvSpPr>
          <p:cNvPr id="20" name="모서리가 둥근 직사각형 19"/>
          <p:cNvSpPr/>
          <p:nvPr/>
        </p:nvSpPr>
        <p:spPr>
          <a:xfrm>
            <a:off x="1322440" y="1851670"/>
            <a:ext cx="4329677" cy="530835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ko-KR" altLang="en-US" sz="12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입술은 검정색 또는 짙은 보라색으로 단단히 닫혀있고 얇으며</a:t>
            </a:r>
            <a:r>
              <a:rPr lang="en-US" altLang="ko-KR" sz="12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늘어져있으면 안 된다</a:t>
            </a:r>
            <a:r>
              <a:rPr lang="en-US" altLang="ko-KR" sz="12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 </a:t>
            </a:r>
            <a:r>
              <a:rPr lang="ko-KR" altLang="en-US" sz="12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윗입술이 아랫입술을 가볍게 덮고 있어야 한다</a:t>
            </a:r>
            <a:r>
              <a:rPr lang="en-US" altLang="ko-KR" sz="12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</a:t>
            </a:r>
            <a:endParaRPr lang="ko-KR" altLang="en-US" sz="1200" kern="0" dirty="0">
              <a:solidFill>
                <a:srgbClr val="000000"/>
              </a:solidFill>
              <a:latin typeface="LG PC" panose="02030504000101010101" pitchFamily="18" charset="-127"/>
              <a:ea typeface="LG PC" panose="02030504000101010101" pitchFamily="18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563594" y="2477302"/>
            <a:ext cx="887483" cy="353813"/>
          </a:xfrm>
          <a:prstGeom prst="round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세부평가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528225" y="2477302"/>
            <a:ext cx="4123892" cy="2398704"/>
          </a:xfrm>
          <a:prstGeom prst="round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윗입술과 아랫입술은 팽팽하고 긴장되어 있어야 한다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입은 강건한 치아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,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아래위턱 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,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주둥이 비율에 있어서 조화를 이루어야 한다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입술의 색은 검정색이거나 짙은 보라색으로 윤기가 있으며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,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평온할 때는 윗입술 아랫입술을 살짝 덮고 있어야 한다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endParaRPr kumimoji="1" lang="en-US" altLang="ko-KR" sz="800" dirty="0">
              <a:solidFill>
                <a:schemeClr val="tx1"/>
              </a:solidFill>
              <a:latin typeface="LG PC" panose="02030504000101010101" pitchFamily="18" charset="-127"/>
              <a:ea typeface="LG PC" panose="02030504000101010101" pitchFamily="18" charset="-127"/>
              <a:cs typeface="굴림" pitchFamily="50" charset="-127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입술은 얼굴표현에 있어서 자신감 넘치는 표정과 연관되어 있다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r>
              <a:rPr kumimoji="1" lang="en-US" altLang="ko-KR" sz="8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입술이 늘어지면 대체적으로 피모 또한 늘어진다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r>
              <a:rPr kumimoji="1" lang="en-US" altLang="ko-KR" sz="8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긴장하지 않을 때 침을 흘리는 경우가 많다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endParaRPr kumimoji="1" lang="en-US" altLang="ko-KR" sz="800" dirty="0">
              <a:solidFill>
                <a:schemeClr val="tx1"/>
              </a:solidFill>
              <a:latin typeface="LG PC" panose="02030504000101010101" pitchFamily="18" charset="-127"/>
              <a:ea typeface="LG PC" panose="02030504000101010101" pitchFamily="18" charset="-127"/>
              <a:cs typeface="굴림" pitchFamily="50" charset="-127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짧은 입술은 사냥을 할 때 제대로 물지 못하거나 둔탁해 보인다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r>
              <a:rPr kumimoji="1" lang="en-US" altLang="ko-KR" sz="8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입술이 늘어지거나 짧은 입술은 두개골 부위와 주둥이 비율이 맞지 않는 경우가 많으므로 기능적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,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성형학적 미적 감각에서 조잡스럽게 보이며</a:t>
            </a:r>
            <a:r>
              <a:rPr kumimoji="1" lang="ko-KR" altLang="en-US" sz="8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종족표현 에서도 바람직하지 않다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r>
              <a:rPr kumimoji="1" lang="en-US" altLang="ko-KR" sz="8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바람직하지 않은 입술의 색은 붉은색이거나 살색 또는 흰색 빛을 보여서는 안 된다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endParaRPr kumimoji="1" lang="en-US" altLang="ko-KR" sz="800" dirty="0">
              <a:solidFill>
                <a:schemeClr val="tx1"/>
              </a:solidFill>
              <a:latin typeface="LG PC" panose="02030504000101010101" pitchFamily="18" charset="-127"/>
              <a:ea typeface="LG PC" panose="02030504000101010101" pitchFamily="18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23249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5720" y="357172"/>
            <a:ext cx="4915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2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장</a:t>
            </a:r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.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진도견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견종표준서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</a:t>
            </a:r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( 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사진 한국애견연맹</a:t>
            </a:r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)</a:t>
            </a:r>
          </a:p>
        </p:txBody>
      </p:sp>
      <p:pic>
        <p:nvPicPr>
          <p:cNvPr id="6" name="_x627425240" descr="EMB000018d01c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91630"/>
            <a:ext cx="4875003" cy="3046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_x627411488" descr="EMB000018d01c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89" y="1779662"/>
            <a:ext cx="3378070" cy="2510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오각형 9"/>
          <p:cNvSpPr/>
          <p:nvPr/>
        </p:nvSpPr>
        <p:spPr>
          <a:xfrm>
            <a:off x="612160" y="915566"/>
            <a:ext cx="1774966" cy="353813"/>
          </a:xfrm>
          <a:prstGeom prst="homePlate">
            <a:avLst/>
          </a:prstGeom>
          <a:solidFill>
            <a:srgbClr val="FFDC6D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45D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이빨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555776" y="915566"/>
            <a:ext cx="2160240" cy="353813"/>
          </a:xfrm>
          <a:prstGeom prst="roundRect">
            <a:avLst>
              <a:gd name="adj" fmla="val 33896"/>
            </a:avLst>
          </a:prstGeom>
          <a:solidFill>
            <a:srgbClr val="FFEBAB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45D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치아 명칭도</a:t>
            </a:r>
            <a:r>
              <a:rPr lang="en-US" altLang="ko-KR" sz="1400" dirty="0">
                <a:solidFill>
                  <a:srgbClr val="0045D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/</a:t>
            </a:r>
            <a:r>
              <a:rPr lang="ko-KR" altLang="en-US" sz="1400" dirty="0">
                <a:solidFill>
                  <a:srgbClr val="0045D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치아 구조</a:t>
            </a:r>
          </a:p>
        </p:txBody>
      </p:sp>
    </p:spTree>
    <p:extLst>
      <p:ext uri="{BB962C8B-B14F-4D97-AF65-F5344CB8AC3E}">
        <p14:creationId xmlns:p14="http://schemas.microsoft.com/office/powerpoint/2010/main" val="4073874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5069" y="299432"/>
            <a:ext cx="2650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2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장</a:t>
            </a:r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.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진도견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견종표준서</a:t>
            </a:r>
            <a:endParaRPr lang="en-US" altLang="ko-KR" sz="2000" dirty="0">
              <a:solidFill>
                <a:srgbClr val="003399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5" name="오각형 4"/>
          <p:cNvSpPr/>
          <p:nvPr/>
        </p:nvSpPr>
        <p:spPr>
          <a:xfrm>
            <a:off x="828184" y="915566"/>
            <a:ext cx="1774966" cy="353813"/>
          </a:xfrm>
          <a:prstGeom prst="homePlate">
            <a:avLst/>
          </a:prstGeom>
          <a:solidFill>
            <a:srgbClr val="FFDC6D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45D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목</a:t>
            </a:r>
          </a:p>
        </p:txBody>
      </p:sp>
      <p:pic>
        <p:nvPicPr>
          <p:cNvPr id="21506" name="Picture 2" descr="C:\Users\챠엘\Desktop\진도\목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8" r="20957"/>
          <a:stretch/>
        </p:blipFill>
        <p:spPr bwMode="auto">
          <a:xfrm>
            <a:off x="376229" y="1896907"/>
            <a:ext cx="2958153" cy="2633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모서리가 둥근 직사각형 7"/>
          <p:cNvSpPr/>
          <p:nvPr/>
        </p:nvSpPr>
        <p:spPr>
          <a:xfrm>
            <a:off x="2729027" y="915566"/>
            <a:ext cx="5264616" cy="576064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목은 균형이 잘 잡히고 두꺼우며</a:t>
            </a:r>
            <a:r>
              <a:rPr kumimoji="1" lang="en-US" altLang="ko-KR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, </a:t>
            </a:r>
            <a:r>
              <a:rPr kumimoji="1" lang="ko-KR" altLang="en-US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근육이 잘 발달되어 잇고 강하다</a:t>
            </a:r>
            <a:r>
              <a:rPr kumimoji="1" lang="en-US" altLang="ko-KR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 </a:t>
            </a:r>
            <a:r>
              <a:rPr kumimoji="1" lang="ko-KR" altLang="en-US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목은 평상시 힘차고 자랑스럽게 곧게 세우며</a:t>
            </a:r>
            <a:r>
              <a:rPr kumimoji="1" lang="en-US" altLang="ko-KR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, </a:t>
            </a:r>
            <a:r>
              <a:rPr kumimoji="1" lang="ko-KR" altLang="en-US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긴장 시에는 아치형을 이룬다</a:t>
            </a:r>
            <a:r>
              <a:rPr kumimoji="1" lang="en-US" altLang="ko-KR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endParaRPr kumimoji="1" lang="ko-KR" altLang="en-US" sz="1200" dirty="0">
              <a:solidFill>
                <a:schemeClr val="tx1"/>
              </a:solidFill>
              <a:latin typeface="LG PC" panose="02030504000101010101" pitchFamily="18" charset="-127"/>
              <a:ea typeface="LG PC" panose="02030504000101010101" pitchFamily="18" charset="-127"/>
              <a:cs typeface="굴림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491880" y="2209880"/>
            <a:ext cx="5256583" cy="2594118"/>
          </a:xfrm>
          <a:prstGeom prst="round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목은 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7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개의 </a:t>
            </a:r>
            <a:r>
              <a:rPr kumimoji="1" lang="ko-KR" altLang="en-US" sz="120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경추골로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이루어져 있다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r>
              <a:rPr kumimoji="1" lang="en-US" altLang="ko-KR" sz="8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굵기는 적당하며 </a:t>
            </a:r>
            <a:r>
              <a:rPr kumimoji="1" lang="ko-KR" altLang="en-US" sz="120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힘이있고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충실한 근육이 발달되어 있어야 하며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,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얼굴과 일반적 외모와 조화를 이루어야 한다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r>
              <a:rPr kumimoji="1" lang="en-US" altLang="ko-KR" sz="8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목은 머리를 지탱하는 역할을 해주면서 무게 중심의 방향 전환하는데 돕는 역할을 한다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r>
              <a:rPr kumimoji="1" lang="en-US" altLang="ko-KR" sz="8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특히 사냥할 때의 목의 역할은 중요하다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 </a:t>
            </a:r>
            <a:r>
              <a:rPr kumimoji="1" lang="en-US" altLang="ko-KR" sz="8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사냥감을 물고 좌우로 흔들 때 힘의 전달과 근육의 발달 유연성이 필요한 이유이다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endParaRPr kumimoji="1" lang="en-US" altLang="ko-KR" sz="800" dirty="0">
              <a:solidFill>
                <a:schemeClr val="tx1"/>
              </a:solidFill>
              <a:latin typeface="LG PC" panose="02030504000101010101" pitchFamily="18" charset="-127"/>
              <a:ea typeface="LG PC" panose="02030504000101010101" pitchFamily="18" charset="-127"/>
              <a:cs typeface="굴림" pitchFamily="50" charset="-127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en-US" altLang="ko-KR" sz="800" dirty="0">
              <a:solidFill>
                <a:schemeClr val="tx1"/>
              </a:solidFill>
              <a:latin typeface="LG PC" panose="02030504000101010101" pitchFamily="18" charset="-127"/>
              <a:ea typeface="LG PC" panose="02030504000101010101" pitchFamily="18" charset="-127"/>
              <a:cs typeface="굴림" pitchFamily="50" charset="-127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목이 짧으면 머리를 지탱하기는 수월하지만 걸음걸이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,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속보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,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고개를 숙여 사냥감의 냄새 추적에 적합하지 않다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r>
              <a:rPr kumimoji="1" lang="en-US" altLang="ko-KR" sz="8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목이 가늘고 길면 무는 힘이 약하고</a:t>
            </a:r>
            <a:r>
              <a:rPr kumimoji="1" lang="ko-KR" altLang="en-US" sz="8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목이 짧거나 길면 해부학적 기능적으로 미달이 되기도 하며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, </a:t>
            </a:r>
            <a:r>
              <a:rPr kumimoji="1" lang="ko-KR" altLang="en-US" sz="120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목주름이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늘어지면 </a:t>
            </a:r>
            <a:r>
              <a:rPr kumimoji="1" lang="ko-KR" altLang="en-US" sz="120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건조도에서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떨어지므로 좋은 평가를 해서는 안 된다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r>
              <a:rPr kumimoji="1" lang="en-US" altLang="ko-KR" sz="8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개의 보행 시 고개를 세우고 걷는 것 보다</a:t>
            </a:r>
            <a:r>
              <a:rPr kumimoji="1" lang="ko-KR" altLang="en-US" sz="8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약간 숙이고 움직이며 평상시 에는 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45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도 정도로 목을 가볍게 든 자세를 취한다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r>
              <a:rPr kumimoji="1" lang="en-US" altLang="ko-KR" sz="8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지나치게 목을 치켜들거나 앞으로 고개를 숙인 자세는 </a:t>
            </a:r>
            <a:r>
              <a:rPr kumimoji="1" lang="ko-KR" altLang="en-US" sz="120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진도견다운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모습이 아니다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endParaRPr kumimoji="1" lang="en-US" altLang="ko-KR" sz="800" dirty="0">
              <a:solidFill>
                <a:schemeClr val="tx1"/>
              </a:solidFill>
              <a:latin typeface="LG PC" panose="02030504000101010101" pitchFamily="18" charset="-127"/>
              <a:ea typeface="LG PC" panose="02030504000101010101" pitchFamily="18" charset="-127"/>
              <a:cs typeface="굴림" pitchFamily="50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3733138" y="1707654"/>
            <a:ext cx="1774966" cy="353813"/>
          </a:xfrm>
          <a:prstGeom prst="round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세부평가</a:t>
            </a:r>
          </a:p>
        </p:txBody>
      </p:sp>
    </p:spTree>
    <p:extLst>
      <p:ext uri="{BB962C8B-B14F-4D97-AF65-F5344CB8AC3E}">
        <p14:creationId xmlns:p14="http://schemas.microsoft.com/office/powerpoint/2010/main" val="4073874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5069" y="299432"/>
            <a:ext cx="2650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2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장</a:t>
            </a:r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.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진도견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견종표준서</a:t>
            </a:r>
            <a:endParaRPr lang="en-US" altLang="ko-KR" sz="2000" dirty="0">
              <a:solidFill>
                <a:srgbClr val="003399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5" name="오각형 4"/>
          <p:cNvSpPr/>
          <p:nvPr/>
        </p:nvSpPr>
        <p:spPr>
          <a:xfrm>
            <a:off x="828184" y="771550"/>
            <a:ext cx="1774966" cy="353813"/>
          </a:xfrm>
          <a:prstGeom prst="homePlate">
            <a:avLst/>
          </a:prstGeom>
          <a:solidFill>
            <a:srgbClr val="FFDC6D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45D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몸통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1643659" y="1275606"/>
            <a:ext cx="3576413" cy="1152128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ko-KR" altLang="en-US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강하고 적당히 깊으며</a:t>
            </a:r>
            <a:r>
              <a:rPr lang="en-US" altLang="ko-KR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, </a:t>
            </a:r>
            <a:r>
              <a:rPr lang="ko-KR" altLang="en-US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너무 넓지 않아야 한다</a:t>
            </a:r>
            <a:r>
              <a:rPr lang="en-US" altLang="ko-KR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 </a:t>
            </a:r>
            <a:r>
              <a:rPr lang="ko-KR" altLang="en-US" sz="1400" kern="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흉심의</a:t>
            </a:r>
            <a:r>
              <a:rPr lang="ko-KR" altLang="en-US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가장 깊게 내려온 선은 앞다리굽이 부위보다 약간 위에 위치해 있는 것이 좋으나 어느 정도의 수평은 허용된다</a:t>
            </a:r>
            <a:r>
              <a:rPr lang="en-US" altLang="ko-KR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 </a:t>
            </a:r>
            <a:r>
              <a:rPr lang="ko-KR" altLang="en-US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늑골은 탄력성이 있고 가슴의 근육은 잘 발달되어 있다</a:t>
            </a:r>
            <a:r>
              <a:rPr lang="en-US" altLang="ko-KR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643659" y="2950102"/>
            <a:ext cx="3576413" cy="1925903"/>
          </a:xfrm>
          <a:prstGeom prst="roundRect">
            <a:avLst>
              <a:gd name="adj" fmla="val 14226"/>
            </a:avLst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배는 밑 가슴 쪽에서 옆구리 부분을 말한다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r>
              <a:rPr kumimoji="1" lang="en-US" altLang="ko-KR" sz="8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배의 역할은 소화기 계통을 저장하는 곳이기도 하지만 배는 날씬하고 탄력이 있으며 긴축 되어 있다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r>
              <a:rPr kumimoji="1" lang="en-US" altLang="ko-KR" sz="8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아랫배가 살이 찌거나 탄력이 없고 배가 부르면 작업 능력은 떨어진다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r>
              <a:rPr kumimoji="1" lang="en-US" altLang="ko-KR" sz="8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특히 암컷이나 수컷 모두가 배가 나오면 지구력이 떨어질 뿐만 아니라 쉽게 지친다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endParaRPr kumimoji="1" lang="en-US" altLang="ko-KR" sz="800" dirty="0">
              <a:solidFill>
                <a:schemeClr val="tx1"/>
              </a:solidFill>
              <a:latin typeface="LG PC" panose="02030504000101010101" pitchFamily="18" charset="-127"/>
              <a:ea typeface="LG PC" panose="02030504000101010101" pitchFamily="18" charset="-127"/>
              <a:cs typeface="굴림" pitchFamily="50" charset="-127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이와 반대로 너무 말라 배가 허리에 붙은 느낌을 주는 경우도 있다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r>
              <a:rPr kumimoji="1" lang="en-US" altLang="ko-KR" sz="8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이것은 건강상태 운동 상태를 말하기도 하므로 좋은 평가를 해서는 안 된다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r>
              <a:rPr kumimoji="1" lang="en-US" altLang="ko-KR" sz="8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배는 위로 붙어 있고 근육이 잘 발달되어 긴축이 되어 있어야 한다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endParaRPr kumimoji="1" lang="en-US" altLang="ko-KR" sz="800" dirty="0">
              <a:solidFill>
                <a:schemeClr val="tx1"/>
              </a:solidFill>
              <a:latin typeface="LG PC" panose="02030504000101010101" pitchFamily="18" charset="-127"/>
              <a:ea typeface="LG PC" panose="02030504000101010101" pitchFamily="18" charset="-127"/>
              <a:cs typeface="굴림" pitchFamily="50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47515" y="1275606"/>
            <a:ext cx="1152128" cy="353813"/>
          </a:xfrm>
          <a:prstGeom prst="roundRect">
            <a:avLst>
              <a:gd name="adj" fmla="val 33896"/>
            </a:avLst>
          </a:prstGeom>
          <a:solidFill>
            <a:srgbClr val="FFEBAB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45D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가슴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643659" y="2499742"/>
            <a:ext cx="3576413" cy="353813"/>
          </a:xfrm>
          <a:prstGeom prst="roundRect">
            <a:avLst>
              <a:gd name="adj" fmla="val 395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ko-KR" altLang="en-US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늘어지지 않고 위로 긴축되게 붙어있다</a:t>
            </a:r>
            <a:r>
              <a:rPr lang="en-US" altLang="ko-KR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47515" y="2499742"/>
            <a:ext cx="1152128" cy="353813"/>
          </a:xfrm>
          <a:prstGeom prst="roundRect">
            <a:avLst>
              <a:gd name="adj" fmla="val 33896"/>
            </a:avLst>
          </a:prstGeom>
          <a:solidFill>
            <a:srgbClr val="FFEBAB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45D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배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563593" y="2931790"/>
            <a:ext cx="887483" cy="353813"/>
          </a:xfrm>
          <a:prstGeom prst="round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세부평가</a:t>
            </a:r>
          </a:p>
        </p:txBody>
      </p:sp>
      <p:pic>
        <p:nvPicPr>
          <p:cNvPr id="3074" name="Picture 2" descr="D:\정지현 - 훈련\진도\새 폴더\한우리견사 대표견 (5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59918"/>
            <a:ext cx="3384376" cy="2806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타원 1"/>
          <p:cNvSpPr/>
          <p:nvPr/>
        </p:nvSpPr>
        <p:spPr>
          <a:xfrm>
            <a:off x="6228184" y="2931790"/>
            <a:ext cx="936104" cy="93610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652120" y="3507854"/>
            <a:ext cx="5040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가슴</a:t>
            </a:r>
          </a:p>
        </p:txBody>
      </p:sp>
      <p:sp>
        <p:nvSpPr>
          <p:cNvPr id="17" name="타원 16"/>
          <p:cNvSpPr/>
          <p:nvPr/>
        </p:nvSpPr>
        <p:spPr>
          <a:xfrm>
            <a:off x="7164288" y="2817551"/>
            <a:ext cx="936104" cy="93610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8204348" y="2796213"/>
            <a:ext cx="5040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배</a:t>
            </a:r>
          </a:p>
        </p:txBody>
      </p:sp>
    </p:spTree>
    <p:extLst>
      <p:ext uri="{BB962C8B-B14F-4D97-AF65-F5344CB8AC3E}">
        <p14:creationId xmlns:p14="http://schemas.microsoft.com/office/powerpoint/2010/main" val="4073874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5069" y="299432"/>
            <a:ext cx="2650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2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장</a:t>
            </a:r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.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진도견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견종표준서</a:t>
            </a:r>
            <a:endParaRPr lang="en-US" altLang="ko-KR" sz="2000" dirty="0">
              <a:solidFill>
                <a:srgbClr val="003399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5" name="오각형 4"/>
          <p:cNvSpPr/>
          <p:nvPr/>
        </p:nvSpPr>
        <p:spPr>
          <a:xfrm>
            <a:off x="828184" y="771550"/>
            <a:ext cx="1774966" cy="353813"/>
          </a:xfrm>
          <a:prstGeom prst="homePlate">
            <a:avLst/>
          </a:prstGeom>
          <a:solidFill>
            <a:srgbClr val="FFDC6D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45D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몸통</a:t>
            </a:r>
          </a:p>
        </p:txBody>
      </p:sp>
      <p:pic>
        <p:nvPicPr>
          <p:cNvPr id="22531" name="Picture 3" descr="C:\Users\챠엘\Desktop\진도\몸통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40544"/>
            <a:ext cx="3420380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모서리가 둥근 직사각형 8"/>
          <p:cNvSpPr/>
          <p:nvPr/>
        </p:nvSpPr>
        <p:spPr>
          <a:xfrm>
            <a:off x="1643659" y="1491630"/>
            <a:ext cx="3576413" cy="353813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ko-KR" altLang="en-US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탄탄하며 똑바르다</a:t>
            </a:r>
            <a:endParaRPr lang="en-US" altLang="ko-KR" sz="1400" kern="0" dirty="0">
              <a:solidFill>
                <a:srgbClr val="000000"/>
              </a:solidFill>
              <a:latin typeface="LG PC" panose="02030504000101010101" pitchFamily="18" charset="-127"/>
              <a:ea typeface="LG PC" panose="02030504000101010101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643658" y="2013999"/>
            <a:ext cx="3576413" cy="2285943"/>
          </a:xfrm>
          <a:prstGeom prst="roundRect">
            <a:avLst>
              <a:gd name="adj" fmla="val 10175"/>
            </a:avLst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등은 탄력이 있고 바르다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r>
              <a:rPr kumimoji="1" lang="en-US" altLang="ko-KR" sz="8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등과 허리에 이르기까지 바른 체형을 유지하지 못하면 사지구성 에서 가장 큰 변화를 가져온다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r>
              <a:rPr kumimoji="1" lang="en-US" altLang="ko-KR" sz="8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등은 해부학적 기갑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,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등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,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허리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,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로 나누며 기갑에서 </a:t>
            </a:r>
            <a:r>
              <a:rPr kumimoji="1" lang="ko-KR" altLang="en-US" sz="120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십자부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부분을 등이라고 한다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endParaRPr kumimoji="1" lang="en-US" altLang="ko-KR" sz="800" dirty="0">
              <a:solidFill>
                <a:schemeClr val="tx1"/>
              </a:solidFill>
              <a:latin typeface="LG PC" panose="02030504000101010101" pitchFamily="18" charset="-127"/>
              <a:ea typeface="LG PC" panose="02030504000101010101" pitchFamily="18" charset="-127"/>
              <a:cs typeface="굴림" pitchFamily="50" charset="-127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등은 보행 시 나타나는 힘이 전달하는 원천이 된다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r>
              <a:rPr kumimoji="1" lang="en-US" altLang="ko-KR" sz="8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20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체장이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길면 해부학적 밸런스가 맞지 않는다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r>
              <a:rPr kumimoji="1" lang="en-US" altLang="ko-KR" sz="8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20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체장이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길면 흔들림이 많아지고 보행 시 균형이 깨지게 된다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r>
              <a:rPr kumimoji="1" lang="en-US" altLang="ko-KR" sz="8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20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체장이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짧으면 운동 바른 보행보다 갤럽 보행 속보 시 사지각도가 맞지 않기 때문에 보행 또한 대체적으로 경쾌하지 못하다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r>
              <a:rPr kumimoji="1" lang="en-US" altLang="ko-KR" sz="8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등이 굽은 등 등선이 꺼진 등은 오랜 시간 지구력 보행 많은 지장을 줄 수 있기 때문에 번식에 적합하지 않다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endParaRPr kumimoji="1" lang="en-US" altLang="ko-KR" sz="800" dirty="0">
              <a:solidFill>
                <a:schemeClr val="tx1"/>
              </a:solidFill>
              <a:latin typeface="LG PC" panose="02030504000101010101" pitchFamily="18" charset="-127"/>
              <a:ea typeface="LG PC" panose="02030504000101010101" pitchFamily="18" charset="-127"/>
              <a:cs typeface="굴림" pitchFamily="50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47515" y="1491630"/>
            <a:ext cx="1152128" cy="353813"/>
          </a:xfrm>
          <a:prstGeom prst="roundRect">
            <a:avLst>
              <a:gd name="adj" fmla="val 33896"/>
            </a:avLst>
          </a:prstGeom>
          <a:solidFill>
            <a:srgbClr val="FFEBAB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45D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등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563592" y="1995687"/>
            <a:ext cx="887483" cy="353813"/>
          </a:xfrm>
          <a:prstGeom prst="round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세부평가</a:t>
            </a:r>
          </a:p>
        </p:txBody>
      </p:sp>
    </p:spTree>
    <p:extLst>
      <p:ext uri="{BB962C8B-B14F-4D97-AF65-F5344CB8AC3E}">
        <p14:creationId xmlns:p14="http://schemas.microsoft.com/office/powerpoint/2010/main" val="915380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5069" y="299432"/>
            <a:ext cx="2650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2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장</a:t>
            </a:r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.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진도견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견종표준서</a:t>
            </a:r>
            <a:endParaRPr lang="en-US" altLang="ko-KR" sz="2000" dirty="0">
              <a:solidFill>
                <a:srgbClr val="003399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5" name="오각형 4"/>
          <p:cNvSpPr/>
          <p:nvPr/>
        </p:nvSpPr>
        <p:spPr>
          <a:xfrm>
            <a:off x="828184" y="771550"/>
            <a:ext cx="1774966" cy="353813"/>
          </a:xfrm>
          <a:prstGeom prst="homePlate">
            <a:avLst/>
          </a:prstGeom>
          <a:solidFill>
            <a:srgbClr val="FFDC6D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45D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몸통</a:t>
            </a:r>
          </a:p>
        </p:txBody>
      </p:sp>
      <p:pic>
        <p:nvPicPr>
          <p:cNvPr id="22531" name="Picture 3" descr="C:\Users\챠엘\Desktop\진도\몸통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40544"/>
            <a:ext cx="3420380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모서리가 둥근 직사각형 8"/>
          <p:cNvSpPr/>
          <p:nvPr/>
        </p:nvSpPr>
        <p:spPr>
          <a:xfrm>
            <a:off x="1643659" y="1707654"/>
            <a:ext cx="3576413" cy="504056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ko-KR" altLang="en-US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근육이 잘 발달되어 있고 탄력이 있으며 가늘고 흉곽보다 좁아야 한다</a:t>
            </a:r>
            <a:r>
              <a:rPr lang="en-US" altLang="ko-KR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643659" y="2518055"/>
            <a:ext cx="3504406" cy="1637871"/>
          </a:xfrm>
          <a:prstGeom prst="roundRect">
            <a:avLst>
              <a:gd name="adj" fmla="val 10175"/>
            </a:avLst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허리는 등과 아랫배 힘을 전달하는 역할을 한다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r>
              <a:rPr kumimoji="1" lang="en-US" altLang="ko-KR" sz="8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허리 부위는 뼈가 서로 단단히 결합되어 있어 움직이지 않는다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endParaRPr kumimoji="1" lang="en-US" altLang="ko-KR" sz="800" dirty="0">
              <a:solidFill>
                <a:schemeClr val="tx1"/>
              </a:solidFill>
              <a:latin typeface="LG PC" panose="02030504000101010101" pitchFamily="18" charset="-127"/>
              <a:ea typeface="LG PC" panose="02030504000101010101" pitchFamily="18" charset="-127"/>
              <a:cs typeface="굴림" pitchFamily="50" charset="-127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허리는 근육이 잘 발달 되어 있고 탄력이 있으며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,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가늘고 </a:t>
            </a:r>
            <a:r>
              <a:rPr kumimoji="1" lang="ko-KR" altLang="en-US" sz="120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흉각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보다 좁아야 한다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r>
              <a:rPr kumimoji="1" lang="en-US" altLang="ko-KR" sz="8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허리는 걷거나 속보 시 등과 더불어 상하 좌우 흔들림이 없어야 한다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endParaRPr kumimoji="1" lang="en-US" altLang="ko-KR" sz="2800" dirty="0">
              <a:solidFill>
                <a:schemeClr val="tx1"/>
              </a:solidFill>
              <a:latin typeface="LG PC" panose="02030504000101010101" pitchFamily="18" charset="-127"/>
              <a:ea typeface="LG PC" panose="02030504000101010101" pitchFamily="18" charset="-127"/>
              <a:cs typeface="굴림" pitchFamily="50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47515" y="1707654"/>
            <a:ext cx="1152128" cy="353813"/>
          </a:xfrm>
          <a:prstGeom prst="roundRect">
            <a:avLst>
              <a:gd name="adj" fmla="val 33896"/>
            </a:avLst>
          </a:prstGeom>
          <a:solidFill>
            <a:srgbClr val="FFEBAB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45D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허리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563592" y="2499743"/>
            <a:ext cx="887483" cy="353813"/>
          </a:xfrm>
          <a:prstGeom prst="round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세부평가</a:t>
            </a:r>
          </a:p>
        </p:txBody>
      </p:sp>
    </p:spTree>
    <p:extLst>
      <p:ext uri="{BB962C8B-B14F-4D97-AF65-F5344CB8AC3E}">
        <p14:creationId xmlns:p14="http://schemas.microsoft.com/office/powerpoint/2010/main" val="375395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069" y="299432"/>
            <a:ext cx="2650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2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장</a:t>
            </a:r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.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진도견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견종표준서</a:t>
            </a:r>
            <a:endParaRPr lang="en-US" altLang="ko-KR" sz="2000" dirty="0">
              <a:solidFill>
                <a:srgbClr val="003399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4800" y="303222"/>
            <a:ext cx="2856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▶ 다양한 몸통 모양 </a:t>
            </a:r>
            <a:r>
              <a:rPr lang="en-US" altLang="ko-KR" sz="2000" dirty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(EX)</a:t>
            </a:r>
          </a:p>
        </p:txBody>
      </p:sp>
      <p:pic>
        <p:nvPicPr>
          <p:cNvPr id="12" name="그림 11" descr="15790888482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150" y="1000114"/>
            <a:ext cx="1328866" cy="1581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그림 12" descr="15790888519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000" y="990292"/>
            <a:ext cx="1142166" cy="1581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그림 13" descr="15790888565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000378"/>
            <a:ext cx="956562" cy="1581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그림 14" descr="15790888576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8794" y="3015362"/>
            <a:ext cx="1220136" cy="1581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그림 15" descr="15790888587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868" y="3000378"/>
            <a:ext cx="1450770" cy="1581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그림 16" descr="157908886430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15206" y="3015361"/>
            <a:ext cx="1503484" cy="1581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그림 17" descr="15790888689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29256" y="3010202"/>
            <a:ext cx="1487012" cy="1581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그림 18" descr="157908887329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71604" y="1000114"/>
            <a:ext cx="1928280" cy="1581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그림 19" descr="157908895290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95946" y="990290"/>
            <a:ext cx="1661872" cy="1581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그림 21" descr="157909083682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72330" y="1000114"/>
            <a:ext cx="1640708" cy="1581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83021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069" y="299432"/>
            <a:ext cx="2650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2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장</a:t>
            </a:r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.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진도견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견종표준서</a:t>
            </a:r>
            <a:endParaRPr lang="en-US" altLang="ko-KR" sz="2000" dirty="0">
              <a:solidFill>
                <a:srgbClr val="003399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4800" y="303222"/>
            <a:ext cx="2698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▶ 다양한 몸통 모양 </a:t>
            </a:r>
            <a:r>
              <a:rPr lang="en-US" altLang="ko-KR" sz="2000" dirty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(G)</a:t>
            </a:r>
          </a:p>
        </p:txBody>
      </p:sp>
      <p:pic>
        <p:nvPicPr>
          <p:cNvPr id="2058" name="Picture 10" descr="D:\정지현 - 훈련\진도\새 폴더\KakaoTalk_20191204_1053021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191" y="2928940"/>
            <a:ext cx="1757256" cy="1802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그림 11" descr="15790888333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3000378"/>
            <a:ext cx="2392336" cy="1719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그림 12" descr="15790888403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785800"/>
            <a:ext cx="1506766" cy="1616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그림 13" descr="15790888531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785800"/>
            <a:ext cx="1758452" cy="1616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그림 14" descr="157908886325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967" y="2924343"/>
            <a:ext cx="1006324" cy="1911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그림 20" descr="KakaoTalk_20200115_22180524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9322" y="2928940"/>
            <a:ext cx="2571770" cy="1759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그림 21" descr="KakaoTalk_20200115_22183962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66394" y="785800"/>
            <a:ext cx="2091820" cy="1759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그림 16" descr="KakaoTalk_20200116_09170152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034" y="785800"/>
            <a:ext cx="1773422" cy="1678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83021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5069" y="299432"/>
            <a:ext cx="2650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2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장</a:t>
            </a:r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.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진도견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견종표준서</a:t>
            </a:r>
            <a:endParaRPr lang="en-US" altLang="ko-KR" sz="2000" dirty="0">
              <a:solidFill>
                <a:srgbClr val="003399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5" name="오각형 4"/>
          <p:cNvSpPr/>
          <p:nvPr/>
        </p:nvSpPr>
        <p:spPr>
          <a:xfrm>
            <a:off x="828184" y="699542"/>
            <a:ext cx="1774966" cy="353813"/>
          </a:xfrm>
          <a:prstGeom prst="homePlate">
            <a:avLst/>
          </a:prstGeom>
          <a:solidFill>
            <a:srgbClr val="FFDC6D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45D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꼬리</a:t>
            </a:r>
          </a:p>
        </p:txBody>
      </p:sp>
      <p:pic>
        <p:nvPicPr>
          <p:cNvPr id="4" name="_x627410192" descr="EMB000018d01c1b"/>
          <p:cNvPicPr>
            <a:picLocks noChangeAspect="1" noChangeArrowheads="1"/>
          </p:cNvPicPr>
          <p:nvPr/>
        </p:nvPicPr>
        <p:blipFill rotWithShape="1">
          <a:blip r:embed="rId3"/>
          <a:srcRect l="5123" r="57464" b="4781"/>
          <a:stretch/>
        </p:blipFill>
        <p:spPr bwMode="auto">
          <a:xfrm>
            <a:off x="395536" y="1354643"/>
            <a:ext cx="1808480" cy="1649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모서리가 둥근 직사각형 9"/>
          <p:cNvSpPr/>
          <p:nvPr/>
        </p:nvSpPr>
        <p:spPr>
          <a:xfrm>
            <a:off x="2729027" y="699542"/>
            <a:ext cx="5264616" cy="936104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ko-KR" sz="14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꼬리의 길이는 밑으로 내렸을 때 그 끝이 </a:t>
            </a:r>
            <a:r>
              <a:rPr kumimoji="1" lang="ko-KR" altLang="ko-KR" sz="140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비절에</a:t>
            </a:r>
            <a:r>
              <a:rPr kumimoji="1" lang="ko-KR" altLang="ko-KR" sz="14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닿아야 한다</a:t>
            </a:r>
            <a:r>
              <a:rPr kumimoji="1" lang="en-US" altLang="ko-KR" sz="14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 </a:t>
            </a:r>
            <a:r>
              <a:rPr kumimoji="1" lang="ko-KR" altLang="en-US" sz="14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꼬리의 뿌리는 약간 높은 곳에 위치하고 힘차게 서 있어야 하며 걸어 갈 때 좌</a:t>
            </a:r>
            <a:r>
              <a:rPr kumimoji="1" lang="en-US" altLang="ko-KR" sz="14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r>
              <a:rPr kumimoji="1" lang="ko-KR" altLang="en-US" sz="14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우로 움직여서는 안 된다</a:t>
            </a:r>
            <a:r>
              <a:rPr kumimoji="1" lang="en-US" altLang="ko-KR" sz="14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 </a:t>
            </a:r>
            <a:r>
              <a:rPr kumimoji="1" lang="ko-KR" altLang="en-US" sz="14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모양은 장대형 또는 말려 있으며 꼬리의 끝은 등 또는 옆구리에 닿는다</a:t>
            </a:r>
            <a:r>
              <a:rPr kumimoji="1" lang="en-US" altLang="ko-KR" sz="14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 </a:t>
            </a:r>
            <a:r>
              <a:rPr kumimoji="1" lang="ko-KR" altLang="en-US" sz="14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꼬리는 심하게 말려있으면 안 된다</a:t>
            </a:r>
            <a:r>
              <a:rPr kumimoji="1" lang="en-US" altLang="ko-KR" sz="14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 </a:t>
            </a:r>
            <a:r>
              <a:rPr kumimoji="1" lang="ko-KR" altLang="en-US" sz="14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꼬리는 소담스러운 털로 덮여 있다</a:t>
            </a:r>
            <a:r>
              <a:rPr kumimoji="1" lang="en-US" altLang="ko-KR" sz="14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endParaRPr kumimoji="1" lang="en-US" altLang="ko-KR" sz="2400" dirty="0">
              <a:solidFill>
                <a:schemeClr val="tx1"/>
              </a:solidFill>
              <a:latin typeface="LG PC" panose="02030504000101010101" pitchFamily="18" charset="-127"/>
              <a:ea typeface="LG PC" panose="02030504000101010101" pitchFamily="18" charset="-127"/>
              <a:cs typeface="굴림" pitchFamily="50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2267744" y="2139702"/>
            <a:ext cx="6552727" cy="2747648"/>
          </a:xfrm>
          <a:prstGeom prst="round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꼬리는 힘차고 굵으며 바르게 발달되어 있어야 한다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 </a:t>
            </a:r>
            <a:r>
              <a:rPr kumimoji="1" lang="en-US" altLang="ko-KR" sz="8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꼬리는 </a:t>
            </a:r>
            <a:r>
              <a:rPr kumimoji="1" lang="ko-KR" altLang="en-US" sz="120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진도견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특징 중 성품을 알 수 있다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 </a:t>
            </a:r>
            <a:r>
              <a:rPr kumimoji="1" lang="en-US" altLang="ko-KR" sz="8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소극적인가 자신감이 넘치는 가를 알 수 있다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또한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,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꼬리는 기질 상호간의 의사소통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,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방향전환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,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도약과 정지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, </a:t>
            </a:r>
            <a:r>
              <a:rPr kumimoji="1" lang="ko-KR" altLang="en-US" sz="120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움직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20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일때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체구의 균형과 민첩성을 잡아주는 역할을 한다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꼬리에 있어 가장 중요한 요소 중 하나는 꼬리 끝까지 힘을 전달 할 수 있는 유연성이다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r>
              <a:rPr kumimoji="1" lang="en-US" altLang="ko-KR" sz="8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힘 있는 꼬리는 뼈가 굵어야 하며 근육이 잘 발달 되어 있어야 한다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꼬리의 형태는 등에 살짝 </a:t>
            </a:r>
            <a:r>
              <a:rPr kumimoji="1" lang="ko-KR" altLang="en-US" sz="120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말린꼬리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, </a:t>
            </a:r>
            <a:r>
              <a:rPr kumimoji="1" lang="ko-KR" altLang="en-US" sz="120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장대형꼬리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,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낯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20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낯낯낯낫낯낱낫낯낯낱낫낫낚시형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20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낯꼬리가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대표적이며 특히 말린 꼬리는 말린 상태는 심하게 말리지 않고 해부학적 자연스러운 미가 있어야 한다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r>
              <a:rPr kumimoji="1" lang="en-US" altLang="ko-KR" sz="8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번식상 장려하지 않거나 전람회 견으로 바람직하지 않은 꼬리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,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꼬리가 비틀어지거나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, </a:t>
            </a:r>
            <a:r>
              <a:rPr kumimoji="1" lang="ko-KR" altLang="en-US" sz="120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꽈리형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과도하게 </a:t>
            </a:r>
            <a:r>
              <a:rPr kumimoji="1" lang="ko-KR" altLang="en-US" sz="120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말린꼬리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,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꼬리가 길어 좌우로 말리는 형태가 작고 </a:t>
            </a:r>
            <a:r>
              <a:rPr kumimoji="1" lang="ko-KR" altLang="en-US" sz="120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과심하게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등에 붙은 꼬리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,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장대꼬리가 한쪽방향 으로 </a:t>
            </a:r>
            <a:r>
              <a:rPr kumimoji="1" lang="ko-KR" altLang="en-US" sz="120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쏠린꼬리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,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꼬리가 짧거나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, </a:t>
            </a:r>
            <a:r>
              <a:rPr kumimoji="1" lang="ko-KR" altLang="en-US" sz="120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긴꼬리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,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꼬리가 </a:t>
            </a:r>
            <a:r>
              <a:rPr kumimoji="1" lang="ko-KR" altLang="en-US" sz="120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잘린꼬리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,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가는 꼬리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,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인위적으로 만든 꼬리는 작업 능력에도 현저히 떨어지기도 하지만 이러한 꼬리를 가진 견은 유전에도 꼬리가 많은 영향을 줄 수 있으므로 번식과 </a:t>
            </a:r>
            <a:r>
              <a:rPr kumimoji="1" lang="ko-KR" altLang="en-US" sz="120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도그쇼에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바람직하지 않다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 </a:t>
            </a:r>
            <a:r>
              <a:rPr kumimoji="1" lang="ko-KR" altLang="en-US" sz="120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ㄻ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*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장대형 꼬리 중 등선을 넘지 않고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,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뒤로 뻗은 꼬리는 장려하지 않는다</a:t>
            </a:r>
            <a:endParaRPr kumimoji="1" lang="en-US" altLang="ko-KR" sz="1200" dirty="0">
              <a:solidFill>
                <a:srgbClr val="000000"/>
              </a:solidFill>
              <a:latin typeface="LG PC" panose="02030504000101010101" pitchFamily="18" charset="-127"/>
              <a:ea typeface="LG PC" panose="02030504000101010101" pitchFamily="18" charset="-127"/>
              <a:cs typeface="굴림" pitchFamily="50" charset="-127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특히 꼬리의 위치도 매우 중요하다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r>
              <a:rPr kumimoji="1" lang="en-US" altLang="ko-KR" sz="8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꼬리의 위치는 </a:t>
            </a:r>
            <a:r>
              <a:rPr kumimoji="1" lang="ko-KR" altLang="en-US" sz="120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미근부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끝부분 </a:t>
            </a:r>
            <a:r>
              <a:rPr kumimoji="1" lang="ko-KR" altLang="en-US" sz="120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좌골단에서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20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항문위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부분으로 수직이 되며 힘있게 말아 올리는 것이 좋으며 꼬리의 위치가 처져 올라가면 보행에서도 많은 차이점을 보이기도 한다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r>
              <a:rPr kumimoji="1" lang="en-US" altLang="ko-KR" sz="8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개가 운동 할 때 꼬리의 역할은 몸의 균형을 잡아준다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r>
              <a:rPr kumimoji="1" lang="en-US" altLang="ko-KR" sz="8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서 있을 때 엉덩이를 흔들거나 보행 시 꼬리가 좌우로 심하게 움직이면 꼬리의 위치도 참고로 본다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endParaRPr kumimoji="1" lang="en-US" altLang="ko-KR" sz="800" dirty="0">
              <a:solidFill>
                <a:schemeClr val="tx1"/>
              </a:solidFill>
              <a:latin typeface="LG PC" panose="02030504000101010101" pitchFamily="18" charset="-127"/>
              <a:ea typeface="LG PC" panose="02030504000101010101" pitchFamily="18" charset="-127"/>
              <a:cs typeface="굴림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411761" y="1707654"/>
            <a:ext cx="1774966" cy="353813"/>
          </a:xfrm>
          <a:prstGeom prst="round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세부평가</a:t>
            </a:r>
          </a:p>
        </p:txBody>
      </p:sp>
      <p:pic>
        <p:nvPicPr>
          <p:cNvPr id="4099" name="Picture 3" descr="D:\정지현 - 훈련\진도\새 폴더\한우리견사 대표견 (27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3" t="16276" b="30751"/>
          <a:stretch/>
        </p:blipFill>
        <p:spPr bwMode="auto">
          <a:xfrm flipH="1">
            <a:off x="430743" y="3053799"/>
            <a:ext cx="1738065" cy="1800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2262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069" y="299432"/>
            <a:ext cx="2650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2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장</a:t>
            </a:r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.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진도견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견종표준서</a:t>
            </a:r>
            <a:endParaRPr lang="en-US" altLang="ko-KR" sz="2000" dirty="0">
              <a:solidFill>
                <a:srgbClr val="003399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4800" y="303222"/>
            <a:ext cx="2621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▶ 다양한 꼬리 모양</a:t>
            </a:r>
            <a:r>
              <a:rPr lang="en-US" altLang="ko-KR" sz="2000" dirty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(E)</a:t>
            </a:r>
          </a:p>
        </p:txBody>
      </p:sp>
      <p:pic>
        <p:nvPicPr>
          <p:cNvPr id="14" name="그림 13" descr="15790888438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857238"/>
            <a:ext cx="1444080" cy="1924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그림 16" descr="15790888494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7094" y="2928940"/>
            <a:ext cx="1302030" cy="1924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그림 17" descr="15790888519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857238"/>
            <a:ext cx="1390256" cy="1924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그림 19" descr="15790890514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2928940"/>
            <a:ext cx="1249894" cy="1924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그림 21" descr="KakaoTalk_20200115_223027710_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488" y="922948"/>
            <a:ext cx="1500198" cy="1863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그림 26" descr="KakaoTalk_20200115_23500998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928676"/>
            <a:ext cx="2342373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그림 27" descr="KakaoTalk_20200115_23514736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4876" y="2928940"/>
            <a:ext cx="1357322" cy="1971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83168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069" y="299432"/>
            <a:ext cx="2650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2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장</a:t>
            </a:r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.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진도견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견종표준서</a:t>
            </a:r>
            <a:endParaRPr lang="en-US" altLang="ko-KR" sz="2000" dirty="0">
              <a:solidFill>
                <a:srgbClr val="003399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4800" y="303222"/>
            <a:ext cx="2791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▶ 다양한 꼬리 모양</a:t>
            </a:r>
            <a:r>
              <a:rPr lang="en-US" altLang="ko-KR" sz="2000" dirty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(EX)</a:t>
            </a:r>
          </a:p>
        </p:txBody>
      </p:sp>
      <p:pic>
        <p:nvPicPr>
          <p:cNvPr id="15" name="그림 14" descr="15790888448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7224" y="785800"/>
            <a:ext cx="1608760" cy="1924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그림 12" descr="15790888427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2857502"/>
            <a:ext cx="1475206" cy="1839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그림 18" descr="15790888459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2803588"/>
            <a:ext cx="1161414" cy="1839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그림 22" descr="15790888587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2786064"/>
            <a:ext cx="1687819" cy="1839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그림 23" descr="15790888651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56262" y="2857502"/>
            <a:ext cx="1087308" cy="1839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그림 25" descr="157908887329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2857502"/>
            <a:ext cx="2243356" cy="1839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그림 26" descr="157908905535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00958" y="857238"/>
            <a:ext cx="1211244" cy="1839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그림 27" descr="157908905890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97585" y="857238"/>
            <a:ext cx="1903307" cy="1839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그림 28" descr="157909083682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63208" y="857238"/>
            <a:ext cx="1908792" cy="1839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83168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5069" y="299432"/>
            <a:ext cx="2650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2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장</a:t>
            </a:r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.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진도견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견종표준서</a:t>
            </a:r>
            <a:endParaRPr lang="en-US" altLang="ko-KR" sz="2000" dirty="0">
              <a:solidFill>
                <a:srgbClr val="003399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5" name="오각형 4"/>
          <p:cNvSpPr/>
          <p:nvPr/>
        </p:nvSpPr>
        <p:spPr>
          <a:xfrm>
            <a:off x="828184" y="915566"/>
            <a:ext cx="1774966" cy="353813"/>
          </a:xfrm>
          <a:prstGeom prst="homePlate">
            <a:avLst/>
          </a:prstGeom>
          <a:solidFill>
            <a:srgbClr val="FFDC6D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45D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머리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2771800" y="915566"/>
            <a:ext cx="1584176" cy="353813"/>
          </a:xfrm>
          <a:prstGeom prst="roundRect">
            <a:avLst>
              <a:gd name="adj" fmla="val 33896"/>
            </a:avLst>
          </a:prstGeom>
          <a:solidFill>
            <a:srgbClr val="FFEBAB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45D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얼굴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323529" y="1425849"/>
            <a:ext cx="926905" cy="353813"/>
          </a:xfrm>
          <a:prstGeom prst="roundRect">
            <a:avLst>
              <a:gd name="adj" fmla="val 33896"/>
            </a:avLst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FFDC6D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뺨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322441" y="1425848"/>
            <a:ext cx="4329677" cy="425822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ko-KR" altLang="en-US" sz="12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잘 발달되어 있으며</a:t>
            </a:r>
            <a:r>
              <a:rPr lang="en-US" altLang="ko-KR" sz="12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측면과 전면에서 볼 때 약간 둥그스름하여 코끝을 향하여 완 만하게 좁아져 내려간다</a:t>
            </a:r>
            <a:r>
              <a:rPr lang="en-US" altLang="ko-KR" sz="12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</a:t>
            </a:r>
          </a:p>
        </p:txBody>
      </p:sp>
      <p:pic>
        <p:nvPicPr>
          <p:cNvPr id="16" name="Picture 2" descr="C:\Users\챠엘\Desktop\진도\얼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24486"/>
            <a:ext cx="3026039" cy="2331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모서리가 둥근 직사각형 16"/>
          <p:cNvSpPr/>
          <p:nvPr/>
        </p:nvSpPr>
        <p:spPr>
          <a:xfrm>
            <a:off x="323528" y="2859783"/>
            <a:ext cx="926905" cy="353813"/>
          </a:xfrm>
          <a:prstGeom prst="roundRect">
            <a:avLst>
              <a:gd name="adj" fmla="val 33896"/>
            </a:avLst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FFDC6D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눈</a:t>
            </a:r>
          </a:p>
        </p:txBody>
      </p:sp>
      <p:sp>
        <p:nvSpPr>
          <p:cNvPr id="20" name="모서리가 둥근 직사각형 19"/>
          <p:cNvSpPr/>
          <p:nvPr/>
        </p:nvSpPr>
        <p:spPr>
          <a:xfrm>
            <a:off x="1357289" y="2857502"/>
            <a:ext cx="4286281" cy="785818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눈은 진한 갈색으로 머리 크기에 비해 약간 작은 편이며 </a:t>
            </a:r>
            <a:r>
              <a:rPr lang="ko-KR" altLang="en-US" sz="1200" dirty="0" err="1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아몬드</a:t>
            </a:r>
            <a:r>
              <a:rPr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모양으로 매우 </a:t>
            </a:r>
            <a:r>
              <a:rPr lang="ko-KR" altLang="en-US" sz="1200" dirty="0" err="1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생기있어</a:t>
            </a:r>
            <a:r>
              <a:rPr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보인다</a:t>
            </a:r>
            <a:r>
              <a:rPr lang="en-US" altLang="ko-KR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 </a:t>
            </a:r>
            <a:r>
              <a:rPr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양 눈의 바깥쪽 부분은 귀를 향하여 치켜 올라간 듯 한 모양을 하고 있다</a:t>
            </a:r>
            <a:r>
              <a:rPr lang="en-US" altLang="ko-KR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 </a:t>
            </a:r>
            <a:endParaRPr lang="ko-KR" altLang="en-US" sz="1200" dirty="0">
              <a:solidFill>
                <a:schemeClr val="tx1"/>
              </a:solidFill>
              <a:latin typeface="LG PC" panose="02030504000101010101" pitchFamily="18" charset="-127"/>
              <a:ea typeface="LG PC" panose="02030504000101010101" pitchFamily="18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563594" y="1923678"/>
            <a:ext cx="887483" cy="353813"/>
          </a:xfrm>
          <a:prstGeom prst="round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세부평가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528225" y="1923678"/>
            <a:ext cx="4123892" cy="864096"/>
          </a:xfrm>
          <a:prstGeom prst="round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뺨은 주둥이가 끝나는 부분 근육이 발달되어 있다 측면과 전면에서 볼 때 약간 둥그스름하며 주둥이와 이마와 귓불이나 눈매 아래 주름진 층이 지거나 얼굴을 볼 때 전체적으로 탄력 있게 조화로워야 한다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뺨의 주름이 늘어지거나 얼굴에 비해 볼록 살이 쪄 답답한 느낌을 주어서는 안 된다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endParaRPr kumimoji="1" lang="en-US" altLang="ko-KR" sz="2800" dirty="0">
              <a:solidFill>
                <a:schemeClr val="tx1"/>
              </a:solidFill>
              <a:latin typeface="LG PC" panose="02030504000101010101" pitchFamily="18" charset="-127"/>
              <a:ea typeface="LG PC" panose="02030504000101010101" pitchFamily="18" charset="-127"/>
              <a:cs typeface="굴림" pitchFamily="50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563593" y="3600420"/>
            <a:ext cx="887483" cy="353813"/>
          </a:xfrm>
          <a:prstGeom prst="round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세부평가</a:t>
            </a:r>
          </a:p>
        </p:txBody>
      </p:sp>
      <p:sp>
        <p:nvSpPr>
          <p:cNvPr id="23" name="모서리가 둥근 직사각형 22"/>
          <p:cNvSpPr/>
          <p:nvPr/>
        </p:nvSpPr>
        <p:spPr>
          <a:xfrm>
            <a:off x="1528224" y="3600420"/>
            <a:ext cx="4123892" cy="1275586"/>
          </a:xfrm>
          <a:prstGeom prst="round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눈은 그 견의 전체적인 표현에 인상을 말할 수 있다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r>
              <a:rPr kumimoji="1" lang="en-US" altLang="ko-KR" sz="8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20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진도견은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눈의 안색이 진한 갈색이고 머리에 비해 크기가 약간 작은 편의 </a:t>
            </a:r>
            <a:r>
              <a:rPr kumimoji="1" lang="ko-KR" altLang="en-US" sz="120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아몬드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형으로 매우 생기가 있으며 귀는 아래쪽 향하여 치켜 올라간 듯한 모양을 하고 있다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r>
              <a:rPr kumimoji="1" lang="en-US" altLang="ko-KR" sz="8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특히 눈의 모양이 둥글거나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귓불에서 주둥이 쪽으로 급격하게 째진 눈매 얼굴에 비해 눈이 작거나 돌출된 눈매는 바람직하지 않다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r>
              <a:rPr kumimoji="1" lang="en-US" altLang="ko-KR" sz="8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안색은 붉은 홍채를 보이거나 노란 테두리</a:t>
            </a:r>
            <a:r>
              <a:rPr kumimoji="1" lang="en-US" altLang="ko-KR" sz="8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,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짙은 검정색의 안색은 좋지 않다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endParaRPr kumimoji="1" lang="en-US" altLang="ko-KR" sz="800" dirty="0">
              <a:solidFill>
                <a:schemeClr val="tx1"/>
              </a:solidFill>
              <a:latin typeface="LG PC" panose="02030504000101010101" pitchFamily="18" charset="-127"/>
              <a:ea typeface="LG PC" panose="02030504000101010101" pitchFamily="18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57410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069" y="299432"/>
            <a:ext cx="2650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2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장</a:t>
            </a:r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.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진도견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견종표준서</a:t>
            </a:r>
            <a:endParaRPr lang="en-US" altLang="ko-KR" sz="2000" dirty="0">
              <a:solidFill>
                <a:srgbClr val="003399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4800" y="303222"/>
            <a:ext cx="2632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▶ 다양한 꼬리 모양</a:t>
            </a:r>
            <a:r>
              <a:rPr lang="en-US" altLang="ko-KR" sz="2000" dirty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(G)</a:t>
            </a:r>
          </a:p>
        </p:txBody>
      </p:sp>
      <p:pic>
        <p:nvPicPr>
          <p:cNvPr id="3074" name="Picture 2" descr="D:\정지현 - 훈련\진도\새 폴더\KakaoTalk_20191204_1053335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2795306"/>
            <a:ext cx="1565082" cy="203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 descr="D:\정지현 - 훈련\진도\새 폴더\KakaoTalk_20191204_1053364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732" y="1142990"/>
            <a:ext cx="1342292" cy="1542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D:\정지현 - 훈련\진도\새 폴더\KakaoTalk_20191204_1053372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928676"/>
            <a:ext cx="1512168" cy="1802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9" name="Picture 7" descr="D:\정지현 - 훈련\진도\새 폴더\KakaoTalk_20191204_1053383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783" y="928676"/>
            <a:ext cx="1385341" cy="1773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0" name="Picture 8" descr="D:\정지현 - 훈련\진도\새 폴더\KakaoTalk_20191204_10533947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3071816"/>
            <a:ext cx="1326270" cy="1708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2" name="Picture 10" descr="D:\정지현 - 훈련\진도\새 폴더\KakaoTalk_20191204_10534329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30"/>
          <a:stretch/>
        </p:blipFill>
        <p:spPr bwMode="auto">
          <a:xfrm>
            <a:off x="724607" y="714362"/>
            <a:ext cx="1918567" cy="2100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3" name="Picture 11" descr="D:\정지현 - 훈련\진도\새 폴더\KakaoTalk_20191204_10534456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049" y="2928940"/>
            <a:ext cx="1518125" cy="1915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4" name="Picture 12" descr="D:\정지현 - 훈련\진도\새 폴더\KakaoTalk_20191204_105408107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8"/>
          <a:stretch/>
        </p:blipFill>
        <p:spPr bwMode="auto">
          <a:xfrm>
            <a:off x="2978763" y="3011011"/>
            <a:ext cx="1708303" cy="1828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83168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069" y="299432"/>
            <a:ext cx="2650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2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장</a:t>
            </a:r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.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진도견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견종표준서</a:t>
            </a:r>
            <a:endParaRPr lang="en-US" altLang="ko-KR" sz="2000" dirty="0">
              <a:solidFill>
                <a:srgbClr val="003399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4800" y="303222"/>
            <a:ext cx="2632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▶ 다양한 꼬리 모양</a:t>
            </a:r>
            <a:r>
              <a:rPr lang="en-US" altLang="ko-KR" sz="2000" dirty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(G)</a:t>
            </a:r>
          </a:p>
        </p:txBody>
      </p:sp>
      <p:pic>
        <p:nvPicPr>
          <p:cNvPr id="18" name="그림 17" descr="15790890338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714362"/>
            <a:ext cx="1683602" cy="1932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그림 23" descr="15790889811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767354"/>
            <a:ext cx="1785950" cy="1875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그림 25" descr="15790890632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432463" y="1071552"/>
            <a:ext cx="2425817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Picture 9" descr="D:\정지현 - 훈련\진도\새 폴더\KakaoTalk_20191204_1053408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786064"/>
            <a:ext cx="1643074" cy="1962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Picture 13" descr="D:\정지현 - 훈련\진도\새 폴더\KakaoTalk_20191204_10540971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87"/>
          <a:stretch/>
        </p:blipFill>
        <p:spPr bwMode="auto">
          <a:xfrm>
            <a:off x="2571736" y="2786064"/>
            <a:ext cx="1788218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그림 21" descr="KakaoTalk_20200119_09373116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642924"/>
            <a:ext cx="1714512" cy="2094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그림 28" descr="KakaoTalk_20200119_09401054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2857502"/>
            <a:ext cx="1714512" cy="1899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83168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5069" y="299432"/>
            <a:ext cx="2650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2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장</a:t>
            </a:r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.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진도견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견종표준서</a:t>
            </a:r>
            <a:endParaRPr lang="en-US" altLang="ko-KR" sz="2000" dirty="0">
              <a:solidFill>
                <a:srgbClr val="003399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5" name="오각형 4"/>
          <p:cNvSpPr/>
          <p:nvPr/>
        </p:nvSpPr>
        <p:spPr>
          <a:xfrm>
            <a:off x="828184" y="777777"/>
            <a:ext cx="1774966" cy="353813"/>
          </a:xfrm>
          <a:prstGeom prst="homePlate">
            <a:avLst/>
          </a:prstGeom>
          <a:solidFill>
            <a:srgbClr val="FFDC6D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45D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다리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2118958" y="1338998"/>
            <a:ext cx="6053441" cy="353813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ko-KR" altLang="en-US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앞다리는 앞에서 볼 때 곧고 평행을 이룬다</a:t>
            </a:r>
            <a:r>
              <a:rPr lang="en-US" altLang="ko-KR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</a:t>
            </a:r>
            <a:endParaRPr lang="ko-KR" altLang="en-US" sz="1400" dirty="0">
              <a:solidFill>
                <a:schemeClr val="tx1"/>
              </a:solidFill>
              <a:latin typeface="LG PC" panose="02030504000101010101" pitchFamily="18" charset="-127"/>
              <a:ea typeface="LG PC" panose="02030504000101010101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379903" y="1338998"/>
            <a:ext cx="1584176" cy="353813"/>
          </a:xfrm>
          <a:prstGeom prst="roundRect">
            <a:avLst>
              <a:gd name="adj" fmla="val 33896"/>
            </a:avLst>
          </a:prstGeom>
          <a:solidFill>
            <a:srgbClr val="FFEBAB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45D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전구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603744" y="2497912"/>
            <a:ext cx="4616328" cy="1730022"/>
          </a:xfrm>
          <a:prstGeom prst="round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4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앞에서 볼 때 가슴이 좁아 전구의 앞다리가 붙거나 </a:t>
            </a:r>
            <a:r>
              <a:rPr kumimoji="1" lang="en-US" altLang="ko-KR" sz="14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O </a:t>
            </a:r>
            <a:r>
              <a:rPr kumimoji="1" lang="ko-KR" altLang="en-US" sz="14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자형 다리 또한 기능적 쉽게 지친다</a:t>
            </a:r>
            <a:r>
              <a:rPr kumimoji="1" lang="en-US" altLang="ko-KR" sz="14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r>
              <a:rPr kumimoji="1" lang="en-US" altLang="ko-KR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4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발목 </a:t>
            </a:r>
            <a:r>
              <a:rPr kumimoji="1" lang="en-US" altLang="ko-KR" sz="14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(</a:t>
            </a:r>
            <a:r>
              <a:rPr kumimoji="1" lang="ko-KR" altLang="en-US" sz="140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완전부</a:t>
            </a:r>
            <a:r>
              <a:rPr kumimoji="1" lang="en-US" altLang="ko-KR" sz="14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) </a:t>
            </a:r>
            <a:r>
              <a:rPr kumimoji="1" lang="ko-KR" altLang="en-US" sz="14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다리가 바깥쪽으로 돌아가거나 발목이 안쪽으로 굽은 상태는 걸어 갈 때 </a:t>
            </a:r>
            <a:r>
              <a:rPr kumimoji="1" lang="ko-KR" altLang="en-US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40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팔자형</a:t>
            </a:r>
            <a:r>
              <a:rPr kumimoji="1" lang="ko-KR" altLang="en-US" sz="14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모습으로 보이며 흔들림이 심하므로 </a:t>
            </a:r>
            <a:r>
              <a:rPr kumimoji="1" lang="ko-KR" altLang="en-US" sz="140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바람직</a:t>
            </a:r>
            <a:r>
              <a:rPr kumimoji="1" lang="ko-KR" altLang="en-US" sz="14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하지 않다</a:t>
            </a:r>
            <a:r>
              <a:rPr kumimoji="1" lang="en-US" altLang="ko-KR" sz="14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endParaRPr kumimoji="1" lang="en-US" altLang="ko-KR" sz="1400" dirty="0">
              <a:solidFill>
                <a:schemeClr val="tx1"/>
              </a:solidFill>
              <a:latin typeface="LG PC" panose="02030504000101010101" pitchFamily="18" charset="-127"/>
              <a:ea typeface="LG PC" panose="02030504000101010101" pitchFamily="18" charset="-127"/>
              <a:cs typeface="굴림" pitchFamily="50" charset="-127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782628" y="1886463"/>
            <a:ext cx="1774966" cy="353813"/>
          </a:xfrm>
          <a:prstGeom prst="round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세부평가</a:t>
            </a:r>
          </a:p>
        </p:txBody>
      </p:sp>
      <p:pic>
        <p:nvPicPr>
          <p:cNvPr id="5123" name="Picture 3" descr="D:\정지현 - 훈련\진도\새 폴더\KakaoTalk_20191204_1052136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10107"/>
            <a:ext cx="2114436" cy="2993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타원 1"/>
          <p:cNvSpPr/>
          <p:nvPr/>
        </p:nvSpPr>
        <p:spPr>
          <a:xfrm>
            <a:off x="6012160" y="3147814"/>
            <a:ext cx="1224136" cy="165618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262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5069" y="299432"/>
            <a:ext cx="2650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2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장</a:t>
            </a:r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.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진도견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견종표준서</a:t>
            </a:r>
            <a:endParaRPr lang="en-US" altLang="ko-KR" sz="2000" dirty="0">
              <a:solidFill>
                <a:srgbClr val="003399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5" name="오각형 4"/>
          <p:cNvSpPr/>
          <p:nvPr/>
        </p:nvSpPr>
        <p:spPr>
          <a:xfrm>
            <a:off x="828184" y="777777"/>
            <a:ext cx="1774966" cy="353813"/>
          </a:xfrm>
          <a:prstGeom prst="homePlate">
            <a:avLst/>
          </a:prstGeom>
          <a:solidFill>
            <a:srgbClr val="FFDC6D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45D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다리</a:t>
            </a:r>
          </a:p>
        </p:txBody>
      </p:sp>
      <p:pic>
        <p:nvPicPr>
          <p:cNvPr id="23554" name="Picture 2" descr="C:\Users\챠엘\Desktop\진도\다리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1" r="2792"/>
          <a:stretch/>
        </p:blipFill>
        <p:spPr bwMode="auto">
          <a:xfrm>
            <a:off x="6156177" y="1491630"/>
            <a:ext cx="2354700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모서리가 둥근 직사각형 13"/>
          <p:cNvSpPr/>
          <p:nvPr/>
        </p:nvSpPr>
        <p:spPr>
          <a:xfrm>
            <a:off x="2771800" y="777777"/>
            <a:ext cx="1584176" cy="353813"/>
          </a:xfrm>
          <a:prstGeom prst="roundRect">
            <a:avLst>
              <a:gd name="adj" fmla="val 33896"/>
            </a:avLst>
          </a:prstGeom>
          <a:solidFill>
            <a:srgbClr val="FFEBAB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45D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앞다리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836297" y="3506024"/>
            <a:ext cx="6955448" cy="1297974"/>
          </a:xfrm>
          <a:prstGeom prst="round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앞다리 부위는 어깨는 </a:t>
            </a:r>
            <a:r>
              <a:rPr kumimoji="1" lang="ko-KR" altLang="en-US" sz="120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상완골과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견갑골이 적절한 길이와 경사로 근육이 발달되어 있다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 </a:t>
            </a:r>
            <a:r>
              <a:rPr kumimoji="1" lang="en-US" altLang="ko-KR" sz="8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발목 경사가 심하지 말아야 한다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r>
              <a:rPr kumimoji="1" lang="en-US" altLang="ko-KR" sz="8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발목이 과도하게 꺾이면 오랜 운동능력에 쉽게 지치기 때문이다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endParaRPr kumimoji="1" lang="en-US" altLang="ko-KR" sz="800" dirty="0">
              <a:solidFill>
                <a:schemeClr val="tx1"/>
              </a:solidFill>
              <a:latin typeface="LG PC" panose="02030504000101010101" pitchFamily="18" charset="-127"/>
              <a:ea typeface="LG PC" panose="02030504000101010101" pitchFamily="18" charset="-127"/>
              <a:cs typeface="굴림" pitchFamily="50" charset="-127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앞발은 발가락이 벌어져 있거나 발등은 고양이 발처럼 모아지며 원형의 탄력이 있고 단단해야 하지만 앞 발등이 살이 없고 긴 발가락은 쉽게 지치고 오랜 시간 활동하기가 어렵다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r>
              <a:rPr kumimoji="1" lang="en-US" altLang="ko-KR" sz="8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옆에서 볼 때 앞다리는 안정적이고 견갑골 각도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, </a:t>
            </a:r>
            <a:r>
              <a:rPr kumimoji="1" lang="ko-KR" altLang="en-US" sz="120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상완골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각도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,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요골의 각도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, </a:t>
            </a:r>
            <a:r>
              <a:rPr kumimoji="1" lang="ko-KR" altLang="en-US" sz="120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완전부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각도가 알맞아야 하며 보행 시 안정적인 모습을 볼 수가 있다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endParaRPr kumimoji="1" lang="en-US" altLang="ko-KR" sz="800" dirty="0">
              <a:solidFill>
                <a:schemeClr val="tx1"/>
              </a:solidFill>
              <a:latin typeface="LG PC" panose="02030504000101010101" pitchFamily="18" charset="-127"/>
              <a:ea typeface="LG PC" panose="02030504000101010101" pitchFamily="18" charset="-127"/>
              <a:cs typeface="굴림" pitchFamily="50" charset="-127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걸음걸이는 안정된 보폭 사지구성의 각도와 </a:t>
            </a:r>
            <a:r>
              <a:rPr kumimoji="1" lang="ko-KR" altLang="en-US" sz="120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ㅂ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균형이 함께 맞아야 한다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endParaRPr kumimoji="1" lang="en-US" altLang="ko-KR" sz="800" dirty="0">
              <a:solidFill>
                <a:schemeClr val="tx1"/>
              </a:solidFill>
              <a:latin typeface="LG PC" panose="02030504000101010101" pitchFamily="18" charset="-127"/>
              <a:ea typeface="LG PC" panose="02030504000101010101" pitchFamily="18" charset="-127"/>
              <a:cs typeface="굴림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467544" y="3531420"/>
            <a:ext cx="1248123" cy="353813"/>
          </a:xfrm>
          <a:prstGeom prst="round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세부평가</a:t>
            </a:r>
          </a:p>
        </p:txBody>
      </p:sp>
      <p:sp>
        <p:nvSpPr>
          <p:cNvPr id="18" name="모서리가 둥근 직사각형 17"/>
          <p:cNvSpPr/>
          <p:nvPr/>
        </p:nvSpPr>
        <p:spPr>
          <a:xfrm>
            <a:off x="546552" y="1755905"/>
            <a:ext cx="839109" cy="353813"/>
          </a:xfrm>
          <a:prstGeom prst="roundRect">
            <a:avLst>
              <a:gd name="adj" fmla="val 33896"/>
            </a:avLst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>
                <a:solidFill>
                  <a:srgbClr val="FFDC6D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팔꿈치</a:t>
            </a:r>
            <a:endParaRPr lang="ko-KR" altLang="en-US" sz="1400" dirty="0">
              <a:solidFill>
                <a:srgbClr val="FFDC6D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539552" y="1296644"/>
            <a:ext cx="839109" cy="353813"/>
          </a:xfrm>
          <a:prstGeom prst="roundRect">
            <a:avLst>
              <a:gd name="adj" fmla="val 33896"/>
            </a:avLst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FFDC6D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어깨</a:t>
            </a:r>
          </a:p>
        </p:txBody>
      </p:sp>
      <p:sp>
        <p:nvSpPr>
          <p:cNvPr id="20" name="모서리가 둥근 직사각형 19"/>
          <p:cNvSpPr/>
          <p:nvPr/>
        </p:nvSpPr>
        <p:spPr>
          <a:xfrm>
            <a:off x="539551" y="2797402"/>
            <a:ext cx="839109" cy="353813"/>
          </a:xfrm>
          <a:prstGeom prst="roundRect">
            <a:avLst>
              <a:gd name="adj" fmla="val 33896"/>
            </a:avLst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FFDC6D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앞발</a:t>
            </a:r>
          </a:p>
        </p:txBody>
      </p:sp>
      <p:sp>
        <p:nvSpPr>
          <p:cNvPr id="21" name="모서리가 둥근 직사각형 20"/>
          <p:cNvSpPr/>
          <p:nvPr/>
        </p:nvSpPr>
        <p:spPr>
          <a:xfrm>
            <a:off x="539550" y="2338143"/>
            <a:ext cx="839109" cy="353813"/>
          </a:xfrm>
          <a:prstGeom prst="roundRect">
            <a:avLst>
              <a:gd name="adj" fmla="val 33896"/>
            </a:avLst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FFDC6D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발목</a:t>
            </a:r>
          </a:p>
        </p:txBody>
      </p:sp>
      <p:sp>
        <p:nvSpPr>
          <p:cNvPr id="22" name="모서리가 둥근 직사각형 21"/>
          <p:cNvSpPr/>
          <p:nvPr/>
        </p:nvSpPr>
        <p:spPr>
          <a:xfrm>
            <a:off x="1504507" y="1296645"/>
            <a:ext cx="4507654" cy="353813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lnSpc>
                <a:spcPct val="160000"/>
              </a:lnSpc>
            </a:pPr>
            <a:r>
              <a:rPr lang="ko-KR" altLang="en-US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어깨는 강하고 힘이 있으며</a:t>
            </a:r>
            <a:r>
              <a:rPr lang="en-US" altLang="ko-KR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, </a:t>
            </a:r>
            <a:r>
              <a:rPr lang="ko-KR" altLang="en-US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등선과  안정된 각도로 적절히 놓여있다</a:t>
            </a:r>
            <a:r>
              <a:rPr lang="en-US" altLang="ko-KR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</a:t>
            </a:r>
            <a:endParaRPr lang="ko-KR" altLang="en-US" sz="1400" kern="0" dirty="0">
              <a:solidFill>
                <a:srgbClr val="000000"/>
              </a:solidFill>
              <a:latin typeface="LG PC" panose="02030504000101010101" pitchFamily="18" charset="-127"/>
              <a:ea typeface="LG PC" panose="02030504000101010101" pitchFamily="18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1504507" y="1755906"/>
            <a:ext cx="4507654" cy="459261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ko-KR" altLang="en-US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몸에 가깝게 위치하고 있으며 안쪽</a:t>
            </a:r>
            <a:r>
              <a:rPr lang="en-US" altLang="ko-KR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, </a:t>
            </a:r>
            <a:r>
              <a:rPr lang="ko-KR" altLang="en-US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또는 바깥쪽으로 굽어져 있어서는 안 된다</a:t>
            </a:r>
            <a:r>
              <a:rPr lang="en-US" altLang="ko-KR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</a:t>
            </a:r>
            <a:endParaRPr lang="ko-KR" altLang="en-US" sz="1400" kern="0" dirty="0">
              <a:solidFill>
                <a:srgbClr val="000000"/>
              </a:solidFill>
              <a:latin typeface="LG PC" panose="02030504000101010101" pitchFamily="18" charset="-127"/>
              <a:ea typeface="LG PC" panose="02030504000101010101" pitchFamily="18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1504507" y="2338143"/>
            <a:ext cx="4507653" cy="353813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lnSpc>
                <a:spcPct val="160000"/>
              </a:lnSpc>
            </a:pPr>
            <a:r>
              <a:rPr lang="ko-KR" altLang="en-US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어깨는 강하고 힘이 있으며</a:t>
            </a:r>
            <a:r>
              <a:rPr lang="en-US" altLang="ko-KR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, </a:t>
            </a:r>
            <a:r>
              <a:rPr lang="ko-KR" altLang="en-US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등선과  안정된 각도로 적절히 놓여있다</a:t>
            </a:r>
            <a:r>
              <a:rPr lang="en-US" altLang="ko-KR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</a:t>
            </a:r>
            <a:endParaRPr lang="ko-KR" altLang="en-US" sz="1400" kern="0" dirty="0">
              <a:solidFill>
                <a:srgbClr val="000000"/>
              </a:solidFill>
              <a:latin typeface="LG PC" panose="02030504000101010101" pitchFamily="18" charset="-127"/>
              <a:ea typeface="LG PC" panose="02030504000101010101" pitchFamily="18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1504507" y="2797404"/>
            <a:ext cx="4507653" cy="566434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ko-KR" altLang="en-US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고양이 발 모양이며 발가락은 약간 짧고 원형이며</a:t>
            </a:r>
            <a:r>
              <a:rPr lang="en-US" altLang="ko-KR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, </a:t>
            </a:r>
            <a:r>
              <a:rPr lang="ko-KR" altLang="en-US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단단하다</a:t>
            </a:r>
            <a:r>
              <a:rPr lang="en-US" altLang="ko-KR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, </a:t>
            </a:r>
            <a:r>
              <a:rPr lang="ko-KR" altLang="en-US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발톱은 강하고 검은 색이 좋다</a:t>
            </a:r>
            <a:r>
              <a:rPr lang="en-US" altLang="ko-KR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 </a:t>
            </a:r>
            <a:r>
              <a:rPr lang="ko-KR" altLang="en-US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발바닥은 두껍고 단단하며  탄력이 있다</a:t>
            </a:r>
            <a:r>
              <a:rPr lang="en-US" altLang="ko-KR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</a:t>
            </a:r>
            <a:endParaRPr lang="ko-KR" altLang="en-US" sz="1400" kern="0" dirty="0">
              <a:solidFill>
                <a:srgbClr val="000000"/>
              </a:solidFill>
              <a:latin typeface="LG PC" panose="02030504000101010101" pitchFamily="18" charset="-127"/>
              <a:ea typeface="LG PC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792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069" y="299432"/>
            <a:ext cx="2650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2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장</a:t>
            </a:r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.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진도견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견종표준서</a:t>
            </a:r>
            <a:endParaRPr lang="en-US" altLang="ko-KR" sz="2000" dirty="0">
              <a:solidFill>
                <a:srgbClr val="003399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4800" y="303222"/>
            <a:ext cx="2856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▶ 다양한 전구 모양 </a:t>
            </a:r>
            <a:r>
              <a:rPr lang="en-US" altLang="ko-KR" sz="2000" dirty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(EX)</a:t>
            </a:r>
          </a:p>
        </p:txBody>
      </p:sp>
      <p:pic>
        <p:nvPicPr>
          <p:cNvPr id="2050" name="Picture 2" descr="D:\정지현 - 훈련\진도\새 폴더\KakaoTalk_20191204_10530569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1" t="37040" r="17553"/>
          <a:stretch/>
        </p:blipFill>
        <p:spPr bwMode="auto">
          <a:xfrm>
            <a:off x="5357818" y="785800"/>
            <a:ext cx="1311287" cy="2034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D:\정지현 - 훈련\진도\새 폴더\1960-1970년대 (5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4" t="34945" r="34709"/>
          <a:stretch/>
        </p:blipFill>
        <p:spPr bwMode="auto">
          <a:xfrm>
            <a:off x="4071934" y="2928940"/>
            <a:ext cx="989296" cy="1943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5" name="Picture 7" descr="D:\정지현 - 훈련\진도\새 폴더\KakaoTalk_20191119_19192954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6" t="50000" r="50000" b="2890"/>
          <a:stretch/>
        </p:blipFill>
        <p:spPr bwMode="auto">
          <a:xfrm>
            <a:off x="2714612" y="2881619"/>
            <a:ext cx="1194459" cy="1891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6" name="Picture 8" descr="D:\정지현 - 훈련\진도\새 폴더\한우리견사 대표견 (5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8" t="37991" r="39630" b="7179"/>
          <a:stretch/>
        </p:blipFill>
        <p:spPr bwMode="auto">
          <a:xfrm>
            <a:off x="2714612" y="717452"/>
            <a:ext cx="1209040" cy="2061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그림 11" descr="KakaoTalk_20200115_232827188_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00496" y="857238"/>
            <a:ext cx="1243419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그림 12" descr="KakaoTalk_20200115_232827188_0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86380" y="2857502"/>
            <a:ext cx="1356770" cy="1995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그림 13" descr="157908888295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58" y="1000114"/>
            <a:ext cx="2177470" cy="3480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그림 15" descr="KakaoTalk_20200115_23351809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15140" y="1142990"/>
            <a:ext cx="2144107" cy="3353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24969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069" y="299432"/>
            <a:ext cx="2650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2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장</a:t>
            </a:r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.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진도견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견종표준서</a:t>
            </a:r>
            <a:endParaRPr lang="en-US" altLang="ko-KR" sz="2000" dirty="0">
              <a:solidFill>
                <a:srgbClr val="003399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4800" y="303222"/>
            <a:ext cx="2698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▶ 다양한 전구 모양 </a:t>
            </a:r>
            <a:r>
              <a:rPr lang="en-US" altLang="ko-KR" sz="2000" dirty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(G)</a:t>
            </a:r>
          </a:p>
        </p:txBody>
      </p:sp>
      <p:pic>
        <p:nvPicPr>
          <p:cNvPr id="12" name="그림 11" descr="1579088881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714362"/>
            <a:ext cx="1500198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8860" y="785800"/>
            <a:ext cx="1915308" cy="1380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그림 17" descr="KakaoTalk_20200115_232827188_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2309812"/>
            <a:ext cx="1857388" cy="2476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그림 20" descr="KakaoTalk_20200115_232827188_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2857502"/>
            <a:ext cx="1500198" cy="2081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그림 21" descr="KakaoTalk_20200115_23375317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2714626"/>
            <a:ext cx="1357322" cy="2090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그림 12" descr="KakaoTalk_20200116_090850550_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4876" y="785800"/>
            <a:ext cx="1285884" cy="1862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그림 13" descr="KakaoTalk_20200116_090850550_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00826" y="730112"/>
            <a:ext cx="1071570" cy="1906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그림 14" descr="KakaoTalk_20200116_090850550_0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72264" y="2714626"/>
            <a:ext cx="1505676" cy="21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24969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5069" y="299432"/>
            <a:ext cx="2650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2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장</a:t>
            </a:r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.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진도견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견종표준서</a:t>
            </a:r>
            <a:endParaRPr lang="en-US" altLang="ko-KR" sz="2000" dirty="0">
              <a:solidFill>
                <a:srgbClr val="003399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pic>
        <p:nvPicPr>
          <p:cNvPr id="24578" name="Picture 2" descr="C:\Users\챠엘\Desktop\진도\후구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7" t="1002" r="27366"/>
          <a:stretch/>
        </p:blipFill>
        <p:spPr bwMode="auto">
          <a:xfrm>
            <a:off x="6161691" y="1452513"/>
            <a:ext cx="2370749" cy="3248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오각형 7"/>
          <p:cNvSpPr/>
          <p:nvPr/>
        </p:nvSpPr>
        <p:spPr>
          <a:xfrm>
            <a:off x="828184" y="777777"/>
            <a:ext cx="1774966" cy="353813"/>
          </a:xfrm>
          <a:prstGeom prst="homePlate">
            <a:avLst/>
          </a:prstGeom>
          <a:solidFill>
            <a:srgbClr val="FFDC6D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45D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다리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2118959" y="1419622"/>
            <a:ext cx="3893202" cy="936104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ko-KR" altLang="en-US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대체적으로 </a:t>
            </a:r>
            <a:r>
              <a:rPr lang="ko-KR" altLang="en-US" sz="1400" kern="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진도견의</a:t>
            </a:r>
            <a:r>
              <a:rPr lang="ko-KR" altLang="en-US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</a:t>
            </a:r>
            <a:r>
              <a:rPr lang="ko-KR" altLang="en-US" sz="1400" kern="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후구는</a:t>
            </a:r>
            <a:r>
              <a:rPr lang="ko-KR" altLang="en-US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측면에서 볼 때 좋은 각도를 이루고 있으며</a:t>
            </a:r>
            <a:r>
              <a:rPr lang="en-US" altLang="ko-KR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, </a:t>
            </a:r>
            <a:r>
              <a:rPr lang="ko-KR" altLang="en-US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뒤에서 볼 때 두 다리가 꼿꼿하게 </a:t>
            </a:r>
            <a:r>
              <a:rPr lang="ko-KR" altLang="en-US" sz="1400" kern="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평행성을</a:t>
            </a:r>
            <a:r>
              <a:rPr lang="ko-KR" altLang="en-US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그으며 서있다</a:t>
            </a:r>
            <a:r>
              <a:rPr lang="en-US" altLang="ko-KR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 </a:t>
            </a:r>
            <a:r>
              <a:rPr lang="ko-KR" altLang="en-US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따라서 과도한 </a:t>
            </a:r>
            <a:r>
              <a:rPr lang="ko-KR" altLang="en-US" sz="1400" kern="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광답이나</a:t>
            </a:r>
            <a:r>
              <a:rPr lang="ko-KR" altLang="en-US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</a:t>
            </a:r>
            <a:r>
              <a:rPr lang="ko-KR" altLang="en-US" sz="1400" kern="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협답은</a:t>
            </a:r>
            <a:r>
              <a:rPr lang="ko-KR" altLang="en-US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좋지 않다</a:t>
            </a:r>
            <a:r>
              <a:rPr lang="en-US" altLang="ko-KR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79903" y="1419623"/>
            <a:ext cx="1584176" cy="353813"/>
          </a:xfrm>
          <a:prstGeom prst="roundRect">
            <a:avLst>
              <a:gd name="adj" fmla="val 33896"/>
            </a:avLst>
          </a:prstGeom>
          <a:solidFill>
            <a:srgbClr val="FFEBAB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solidFill>
                  <a:srgbClr val="0045D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후구</a:t>
            </a:r>
            <a:endParaRPr lang="ko-KR" altLang="en-US" sz="1400" dirty="0">
              <a:solidFill>
                <a:srgbClr val="0045D0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379903" y="3075807"/>
            <a:ext cx="5632257" cy="1584175"/>
          </a:xfrm>
          <a:prstGeom prst="round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ko-KR" altLang="en-US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뒤에서 볼 때 서있는 자세는 두 다리가 꼿꼿하게 일직선으로 당당하게 서있어야 한다</a:t>
            </a:r>
            <a:r>
              <a:rPr lang="en-US" altLang="ko-KR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 </a:t>
            </a:r>
            <a:r>
              <a:rPr lang="ko-KR" altLang="en-US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뒤에서 서 있을 때 </a:t>
            </a:r>
            <a:r>
              <a:rPr lang="ko-KR" altLang="en-US" sz="1400" dirty="0" err="1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비절</a:t>
            </a:r>
            <a:r>
              <a:rPr lang="ko-KR" altLang="en-US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부위가 </a:t>
            </a:r>
            <a:r>
              <a:rPr lang="en-US" altLang="ko-KR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X</a:t>
            </a:r>
            <a:r>
              <a:rPr lang="ko-KR" altLang="en-US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자로 돌아가 있거나 뒷다리가 엉덩이 부분에서 좁게 붙어 있거나 </a:t>
            </a:r>
            <a:r>
              <a:rPr lang="en-US" altLang="ko-KR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O</a:t>
            </a:r>
            <a:r>
              <a:rPr lang="ko-KR" altLang="en-US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자형 자세는 바람직하지 않다</a:t>
            </a:r>
            <a:r>
              <a:rPr lang="en-US" altLang="ko-KR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</a:t>
            </a:r>
            <a:r>
              <a:rPr lang="ko-KR" altLang="en-US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서 있을 때 </a:t>
            </a:r>
            <a:r>
              <a:rPr lang="ko-KR" altLang="en-US" sz="1400" dirty="0" err="1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후구의</a:t>
            </a:r>
            <a:r>
              <a:rPr lang="ko-KR" altLang="en-US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각이 없고 지세가 바르지 않으면 보폭과 걸음걸이가 바람직하지 못하고 운동효과 또한 떨어진다</a:t>
            </a:r>
            <a:r>
              <a:rPr lang="en-US" altLang="ko-KR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</a:t>
            </a:r>
            <a:r>
              <a:rPr lang="ko-KR" altLang="en-US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특히 이러한 자세는 골격과 사지구성 각도가 변하기 때문이다</a:t>
            </a:r>
            <a:r>
              <a:rPr lang="en-US" altLang="ko-KR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</a:t>
            </a:r>
            <a:r>
              <a:rPr lang="ko-KR" altLang="en-US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</a:t>
            </a:r>
          </a:p>
        </p:txBody>
      </p:sp>
      <p:sp>
        <p:nvSpPr>
          <p:cNvPr id="17" name="모서리가 둥근 직사각형 16"/>
          <p:cNvSpPr/>
          <p:nvPr/>
        </p:nvSpPr>
        <p:spPr>
          <a:xfrm>
            <a:off x="636794" y="2577978"/>
            <a:ext cx="1774966" cy="353813"/>
          </a:xfrm>
          <a:prstGeom prst="round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세부평가</a:t>
            </a:r>
          </a:p>
        </p:txBody>
      </p:sp>
      <p:sp>
        <p:nvSpPr>
          <p:cNvPr id="9" name="타원 8"/>
          <p:cNvSpPr/>
          <p:nvPr/>
        </p:nvSpPr>
        <p:spPr>
          <a:xfrm>
            <a:off x="6660232" y="2577978"/>
            <a:ext cx="1296144" cy="193798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262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5069" y="299432"/>
            <a:ext cx="2650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2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장</a:t>
            </a:r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.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진도견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견종표준서</a:t>
            </a:r>
            <a:endParaRPr lang="en-US" altLang="ko-KR" sz="2000" dirty="0">
              <a:solidFill>
                <a:srgbClr val="003399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pic>
        <p:nvPicPr>
          <p:cNvPr id="25602" name="Picture 2" descr="C:\Users\챠엘\Desktop\진도\후구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9" t="20358" r="30120"/>
          <a:stretch/>
        </p:blipFill>
        <p:spPr bwMode="auto">
          <a:xfrm>
            <a:off x="5660921" y="943817"/>
            <a:ext cx="1382409" cy="1977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오각형 7"/>
          <p:cNvSpPr/>
          <p:nvPr/>
        </p:nvSpPr>
        <p:spPr>
          <a:xfrm>
            <a:off x="828184" y="777777"/>
            <a:ext cx="1774966" cy="353813"/>
          </a:xfrm>
          <a:prstGeom prst="homePlate">
            <a:avLst/>
          </a:prstGeom>
          <a:solidFill>
            <a:srgbClr val="FFDC6D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45D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다리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2771800" y="777777"/>
            <a:ext cx="1584176" cy="353813"/>
          </a:xfrm>
          <a:prstGeom prst="roundRect">
            <a:avLst>
              <a:gd name="adj" fmla="val 33896"/>
            </a:avLst>
          </a:prstGeom>
          <a:solidFill>
            <a:srgbClr val="FFEBAB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45D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뒷다리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1836297" y="3362008"/>
            <a:ext cx="4175863" cy="1441990"/>
          </a:xfrm>
          <a:prstGeom prst="round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뒷다리 옆에서 볼 때 뒷다리가 곧게 뻗어 있거나 </a:t>
            </a:r>
            <a:r>
              <a:rPr lang="ko-KR" altLang="en-US" sz="1200" dirty="0" err="1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비절의</a:t>
            </a:r>
            <a:r>
              <a:rPr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경사가 없을 때 </a:t>
            </a:r>
            <a:r>
              <a:rPr lang="ko-KR" altLang="en-US" sz="1200" dirty="0" err="1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고관절</a:t>
            </a:r>
            <a:r>
              <a:rPr lang="en-US" altLang="ko-KR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대퇴골</a:t>
            </a:r>
            <a:r>
              <a:rPr lang="en-US" altLang="ko-KR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, </a:t>
            </a:r>
            <a:r>
              <a:rPr lang="ko-KR" altLang="en-US" sz="1200" dirty="0" err="1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비절의</a:t>
            </a:r>
            <a:r>
              <a:rPr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각도가 부족 할 때 보행과 운동에너지는 쉽게 지치고 밸런스 또한 </a:t>
            </a:r>
            <a:r>
              <a:rPr lang="ko-KR" altLang="en-US" sz="1200" dirty="0" err="1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바람직</a:t>
            </a:r>
            <a:r>
              <a:rPr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하지 않다 빈약한 대퇴부 무른 근육 뒷발이 벌어지거나 근육이 없이 무르면 안 된다</a:t>
            </a:r>
            <a:r>
              <a:rPr lang="en-US" altLang="ko-KR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</a:t>
            </a:r>
            <a:r>
              <a:rPr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앞다리</a:t>
            </a:r>
            <a:r>
              <a:rPr lang="en-US" altLang="ko-KR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뒷다리는 전체적인 </a:t>
            </a:r>
            <a:r>
              <a:rPr lang="ko-KR" altLang="en-US" sz="1200" dirty="0" err="1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발란스를</a:t>
            </a:r>
            <a:r>
              <a:rPr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이루고 있어야 한다</a:t>
            </a:r>
            <a:r>
              <a:rPr lang="en-US" altLang="ko-KR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</a:t>
            </a:r>
            <a:r>
              <a:rPr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</a:t>
            </a:r>
            <a:r>
              <a:rPr lang="ko-KR" altLang="en-US" sz="1200" dirty="0" err="1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습관절</a:t>
            </a:r>
            <a:r>
              <a:rPr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각도 또한 전체적인 각이 부족하면 서있거나 움직임이 많고 올바른 체형을 유지 할 수 없다</a:t>
            </a:r>
            <a:r>
              <a:rPr lang="en-US" altLang="ko-KR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</a:t>
            </a:r>
            <a:endParaRPr kumimoji="1" lang="en-US" altLang="ko-KR" sz="800" dirty="0">
              <a:solidFill>
                <a:schemeClr val="tx1"/>
              </a:solidFill>
              <a:latin typeface="LG PC" panose="02030504000101010101" pitchFamily="18" charset="-127"/>
              <a:ea typeface="LG PC" panose="02030504000101010101" pitchFamily="18" charset="-127"/>
              <a:cs typeface="굴림" pitchFamily="50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67544" y="3387404"/>
            <a:ext cx="1248123" cy="353813"/>
          </a:xfrm>
          <a:prstGeom prst="round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세부평가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46552" y="1755905"/>
            <a:ext cx="839109" cy="353813"/>
          </a:xfrm>
          <a:prstGeom prst="roundRect">
            <a:avLst>
              <a:gd name="adj" fmla="val 33896"/>
            </a:avLst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solidFill>
                  <a:srgbClr val="FFDC6D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비절</a:t>
            </a:r>
            <a:endParaRPr lang="ko-KR" altLang="en-US" sz="1400" dirty="0">
              <a:solidFill>
                <a:srgbClr val="FFDC6D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539552" y="1296644"/>
            <a:ext cx="839109" cy="353813"/>
          </a:xfrm>
          <a:prstGeom prst="roundRect">
            <a:avLst>
              <a:gd name="adj" fmla="val 33896"/>
            </a:avLst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FFDC6D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대퇴부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39551" y="2797402"/>
            <a:ext cx="839109" cy="353813"/>
          </a:xfrm>
          <a:prstGeom prst="roundRect">
            <a:avLst>
              <a:gd name="adj" fmla="val 33896"/>
            </a:avLst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solidFill>
                  <a:srgbClr val="FFDC6D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슬관전</a:t>
            </a:r>
            <a:endParaRPr lang="ko-KR" altLang="en-US" sz="1400" dirty="0">
              <a:solidFill>
                <a:srgbClr val="FFDC6D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539550" y="2338143"/>
            <a:ext cx="839109" cy="353813"/>
          </a:xfrm>
          <a:prstGeom prst="roundRect">
            <a:avLst>
              <a:gd name="adj" fmla="val 33896"/>
            </a:avLst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FFDC6D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뒷발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504507" y="1296645"/>
            <a:ext cx="3931589" cy="353813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lnSpc>
                <a:spcPct val="160000"/>
              </a:lnSpc>
            </a:pPr>
            <a:r>
              <a:rPr lang="ko-KR" altLang="en-US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잘 발달되어 있다</a:t>
            </a:r>
            <a:r>
              <a:rPr lang="en-US" altLang="ko-KR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</a:t>
            </a:r>
            <a:endParaRPr lang="ko-KR" altLang="en-US" sz="1400" kern="0" dirty="0">
              <a:solidFill>
                <a:srgbClr val="000000"/>
              </a:solidFill>
              <a:latin typeface="LG PC" panose="02030504000101010101" pitchFamily="18" charset="-127"/>
              <a:ea typeface="LG PC" panose="02030504000101010101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504507" y="1755906"/>
            <a:ext cx="3931589" cy="459261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ko-KR" altLang="en-US" sz="1400" kern="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아랫쪽으로</a:t>
            </a:r>
            <a:r>
              <a:rPr lang="ko-KR" altLang="en-US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잘 발달되어 있으며 </a:t>
            </a:r>
            <a:r>
              <a:rPr lang="ko-KR" altLang="en-US" sz="1400" kern="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우족같이</a:t>
            </a:r>
            <a:r>
              <a:rPr lang="ko-KR" altLang="en-US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곧아서는 안되며 좋은 각을 이루도 있다</a:t>
            </a:r>
            <a:r>
              <a:rPr lang="en-US" altLang="ko-KR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</a:t>
            </a:r>
            <a:endParaRPr lang="ko-KR" altLang="en-US" sz="1400" kern="0" dirty="0">
              <a:solidFill>
                <a:srgbClr val="000000"/>
              </a:solidFill>
              <a:latin typeface="LG PC" panose="02030504000101010101" pitchFamily="18" charset="-127"/>
              <a:ea typeface="LG PC" panose="02030504000101010101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1504508" y="2338143"/>
            <a:ext cx="3931588" cy="353813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lnSpc>
                <a:spcPct val="160000"/>
              </a:lnSpc>
            </a:pPr>
            <a:r>
              <a:rPr lang="ko-KR" altLang="en-US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앞발과 거의 같다</a:t>
            </a:r>
            <a:r>
              <a:rPr lang="en-US" altLang="ko-KR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</a:t>
            </a:r>
            <a:endParaRPr lang="ko-KR" altLang="en-US" sz="1400" kern="0" dirty="0">
              <a:solidFill>
                <a:srgbClr val="000000"/>
              </a:solidFill>
              <a:latin typeface="LG PC" panose="02030504000101010101" pitchFamily="18" charset="-127"/>
              <a:ea typeface="LG PC" panose="02030504000101010101" pitchFamily="18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1504508" y="2797404"/>
            <a:ext cx="3931588" cy="353811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ko-KR" altLang="en-US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적당한 각도를 이룬다</a:t>
            </a:r>
            <a:r>
              <a:rPr lang="en-US" altLang="ko-KR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</a:t>
            </a:r>
            <a:endParaRPr lang="ko-KR" altLang="en-US" sz="1400" kern="0" dirty="0">
              <a:solidFill>
                <a:srgbClr val="000000"/>
              </a:solidFill>
              <a:latin typeface="LG PC" panose="02030504000101010101" pitchFamily="18" charset="-127"/>
              <a:ea typeface="LG PC" panose="02030504000101010101" pitchFamily="18" charset="-127"/>
            </a:endParaRPr>
          </a:p>
        </p:txBody>
      </p:sp>
      <p:pic>
        <p:nvPicPr>
          <p:cNvPr id="20" name="Picture 3" descr="C:\Users\챠엘\Desktop\진도\후구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25" t="15932" r="8357"/>
          <a:stretch/>
        </p:blipFill>
        <p:spPr bwMode="auto">
          <a:xfrm>
            <a:off x="7241362" y="943817"/>
            <a:ext cx="1328002" cy="1977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3" name="Picture 3" descr="C:\Users\챠엘\Desktop\진도\후구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" t="2293" r="52882" b="1"/>
          <a:stretch/>
        </p:blipFill>
        <p:spPr bwMode="auto">
          <a:xfrm>
            <a:off x="6804248" y="2859782"/>
            <a:ext cx="1178560" cy="1917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2262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069" y="299432"/>
            <a:ext cx="2650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2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장</a:t>
            </a:r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.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진도견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견종표준서</a:t>
            </a:r>
            <a:endParaRPr lang="en-US" altLang="ko-KR" sz="2000" dirty="0">
              <a:solidFill>
                <a:srgbClr val="003399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4800" y="303222"/>
            <a:ext cx="2686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▶ 다양한 </a:t>
            </a:r>
            <a:r>
              <a:rPr lang="ko-KR" altLang="en-US" sz="2000" dirty="0" err="1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후구</a:t>
            </a:r>
            <a:r>
              <a:rPr lang="ko-KR" altLang="en-US" sz="2000" dirty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모양 </a:t>
            </a:r>
            <a:r>
              <a:rPr lang="en-US" altLang="ko-KR" sz="2000" dirty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(E)</a:t>
            </a:r>
          </a:p>
        </p:txBody>
      </p:sp>
      <p:pic>
        <p:nvPicPr>
          <p:cNvPr id="14" name="그림 13" descr="15790888459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857238"/>
            <a:ext cx="1217446" cy="1928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그림 14" descr="15790890527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857238"/>
            <a:ext cx="1166552" cy="1928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그림 15" descr="15790908375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2928940"/>
            <a:ext cx="938866" cy="1928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그림 16" descr="15790908395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857238"/>
            <a:ext cx="969672" cy="1928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그림 17" descr="157909084037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2" y="2928940"/>
            <a:ext cx="1299146" cy="1928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그림 18" descr="157909085103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9058" y="2928940"/>
            <a:ext cx="1084854" cy="1928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그림 19" descr="KakaoTalk_20200115_225455828_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16" y="857238"/>
            <a:ext cx="1285884" cy="1987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그림 20" descr="KakaoTalk_20200115_225455828_0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57818" y="2928940"/>
            <a:ext cx="1427273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그림 22" descr="KakaoTalk_20200115_225455828_0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72330" y="2928940"/>
            <a:ext cx="1086974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그림 25" descr="KakaoTalk_20200115_225455828_0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86380" y="785800"/>
            <a:ext cx="1285884" cy="2043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24969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069" y="299432"/>
            <a:ext cx="2650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2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장</a:t>
            </a:r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.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진도견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견종표준서</a:t>
            </a:r>
            <a:endParaRPr lang="en-US" altLang="ko-KR" sz="2000" dirty="0">
              <a:solidFill>
                <a:srgbClr val="003399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4800" y="303222"/>
            <a:ext cx="2678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▶ 다양한 </a:t>
            </a:r>
            <a:r>
              <a:rPr lang="ko-KR" altLang="en-US" sz="2000" dirty="0" err="1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후구</a:t>
            </a:r>
            <a:r>
              <a:rPr lang="ko-KR" altLang="en-US" sz="2000" dirty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모양 </a:t>
            </a:r>
            <a:r>
              <a:rPr lang="en-US" altLang="ko-KR" sz="2000" dirty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(V)</a:t>
            </a:r>
          </a:p>
        </p:txBody>
      </p:sp>
      <p:pic>
        <p:nvPicPr>
          <p:cNvPr id="3075" name="Picture 3" descr="D:\정지현 - 훈련\진도\새 폴더\KakaoTalk_20191204_10503736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8"/>
          <a:stretch/>
        </p:blipFill>
        <p:spPr bwMode="auto">
          <a:xfrm>
            <a:off x="3143240" y="3000378"/>
            <a:ext cx="1196289" cy="1744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 descr="D:\정지현 - 훈련\진도\새 폴더\KakaoTalk_20191204_10512286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46"/>
          <a:stretch/>
        </p:blipFill>
        <p:spPr bwMode="auto">
          <a:xfrm>
            <a:off x="4572000" y="3000378"/>
            <a:ext cx="1287098" cy="1776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6" descr="D:\정지현 - 훈련\진도\새 폴더\KakaoTalk_20191204_1052316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9" t="18756" r="7008"/>
          <a:stretch/>
        </p:blipFill>
        <p:spPr bwMode="auto">
          <a:xfrm>
            <a:off x="6072198" y="2966382"/>
            <a:ext cx="1143008" cy="1768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7" descr="D:\정지현 - 훈련\진도\새 폴더\KakaoTalk_20191204_10523362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4"/>
          <a:stretch/>
        </p:blipFill>
        <p:spPr bwMode="auto">
          <a:xfrm>
            <a:off x="3143240" y="785800"/>
            <a:ext cx="1317030" cy="2033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9" descr="D:\정지현 - 훈련\진도\새 폴더\KakaoTalk_20191204_10501585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77" r="13289"/>
          <a:stretch/>
        </p:blipFill>
        <p:spPr bwMode="auto">
          <a:xfrm>
            <a:off x="642910" y="2928940"/>
            <a:ext cx="1198221" cy="1833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10" descr="D:\정지현 - 훈련\진도\새 폴더\KakaoTalk_20191204_10501982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9"/>
          <a:stretch/>
        </p:blipFill>
        <p:spPr bwMode="auto">
          <a:xfrm>
            <a:off x="642910" y="857238"/>
            <a:ext cx="1025305" cy="1914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1" descr="D:\정지현 - 훈련\진도\새 폴더\KakaoTalk_20191204_10502485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" r="19612"/>
          <a:stretch/>
        </p:blipFill>
        <p:spPr bwMode="auto">
          <a:xfrm>
            <a:off x="2000232" y="2960690"/>
            <a:ext cx="928694" cy="1825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그림 13" descr="157908885992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3438" y="871684"/>
            <a:ext cx="1285884" cy="19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그림 14" descr="157908886325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57356" y="857238"/>
            <a:ext cx="1007708" cy="19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그림 15" descr="157908887949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58082" y="2943386"/>
            <a:ext cx="1076840" cy="19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그림 16" descr="1579089033819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72396" y="928676"/>
            <a:ext cx="931930" cy="19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그림 17" descr="1579090838814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215074" y="857238"/>
            <a:ext cx="1157934" cy="19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24969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5069" y="299432"/>
            <a:ext cx="2650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2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장</a:t>
            </a:r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.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진도견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견종표준서</a:t>
            </a:r>
            <a:endParaRPr lang="en-US" altLang="ko-KR" sz="2000" dirty="0">
              <a:solidFill>
                <a:srgbClr val="003399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323529" y="1779663"/>
            <a:ext cx="926905" cy="353813"/>
          </a:xfrm>
          <a:prstGeom prst="roundRect">
            <a:avLst>
              <a:gd name="adj" fmla="val 33896"/>
            </a:avLst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FFDC6D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코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322441" y="1779662"/>
            <a:ext cx="4329677" cy="353813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코는 검정색 또는 짙은 보라색이며</a:t>
            </a:r>
            <a:r>
              <a:rPr lang="en-US" altLang="ko-KR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모색이 백색일 경우에는 살색도 허용된다</a:t>
            </a:r>
            <a:r>
              <a:rPr lang="en-US" altLang="ko-KR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</a:t>
            </a:r>
            <a:endParaRPr lang="ko-KR" altLang="en-US" sz="1200" dirty="0">
              <a:solidFill>
                <a:schemeClr val="tx1"/>
              </a:solidFill>
              <a:latin typeface="LG PC" panose="02030504000101010101" pitchFamily="18" charset="-127"/>
              <a:ea typeface="LG PC" panose="02030504000101010101" pitchFamily="18" charset="-127"/>
            </a:endParaRPr>
          </a:p>
        </p:txBody>
      </p:sp>
      <p:pic>
        <p:nvPicPr>
          <p:cNvPr id="16" name="Picture 2" descr="C:\Users\챠엘\Desktop\진도\얼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24486"/>
            <a:ext cx="3026039" cy="2331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모서리가 둥근 직사각형 27"/>
          <p:cNvSpPr/>
          <p:nvPr/>
        </p:nvSpPr>
        <p:spPr>
          <a:xfrm>
            <a:off x="563594" y="2263900"/>
            <a:ext cx="887483" cy="353813"/>
          </a:xfrm>
          <a:prstGeom prst="round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세부평가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528225" y="2263900"/>
            <a:ext cx="4123892" cy="1800200"/>
          </a:xfrm>
          <a:prstGeom prst="round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코는 사냥개들에게 있어 매우 중요하고 가장 민감한 감각기관 중 하나이다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r>
              <a:rPr kumimoji="1" lang="en-US" altLang="ko-KR" sz="8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콧구멍은 잘 뚫려 있는 모양이고 비경은 검고 윤기가 있어야 한다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r>
              <a:rPr kumimoji="1" lang="en-US" altLang="ko-KR" sz="8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콧구멍이 작거나 들창코처럼 들려서는 안 된다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r>
              <a:rPr kumimoji="1" lang="en-US" altLang="ko-KR" sz="8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특히 비경은 각질이 지거나 갈라진 비경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,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상처를 입어 붉은 빛깔을 뛰거나 잘라진 비경은 기능을 올바르게 할 수 없다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r>
              <a:rPr kumimoji="1" lang="en-US" altLang="ko-KR" sz="8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</a:p>
        </p:txBody>
      </p:sp>
      <p:sp>
        <p:nvSpPr>
          <p:cNvPr id="18" name="오각형 17"/>
          <p:cNvSpPr/>
          <p:nvPr/>
        </p:nvSpPr>
        <p:spPr>
          <a:xfrm>
            <a:off x="828184" y="915566"/>
            <a:ext cx="1774966" cy="353813"/>
          </a:xfrm>
          <a:prstGeom prst="homePlate">
            <a:avLst/>
          </a:prstGeom>
          <a:solidFill>
            <a:srgbClr val="FFDC6D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45D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머리</a:t>
            </a:r>
          </a:p>
        </p:txBody>
      </p:sp>
      <p:sp>
        <p:nvSpPr>
          <p:cNvPr id="19" name="모서리가 둥근 직사각형 18"/>
          <p:cNvSpPr/>
          <p:nvPr/>
        </p:nvSpPr>
        <p:spPr>
          <a:xfrm>
            <a:off x="2771800" y="915566"/>
            <a:ext cx="1584176" cy="353813"/>
          </a:xfrm>
          <a:prstGeom prst="roundRect">
            <a:avLst>
              <a:gd name="adj" fmla="val 33896"/>
            </a:avLst>
          </a:prstGeom>
          <a:solidFill>
            <a:srgbClr val="FFEBAB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45D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얼굴</a:t>
            </a:r>
          </a:p>
        </p:txBody>
      </p:sp>
    </p:spTree>
    <p:extLst>
      <p:ext uri="{BB962C8B-B14F-4D97-AF65-F5344CB8AC3E}">
        <p14:creationId xmlns:p14="http://schemas.microsoft.com/office/powerpoint/2010/main" val="12528169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5069" y="299432"/>
            <a:ext cx="2650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2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장</a:t>
            </a:r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.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진도견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견종표준서</a:t>
            </a:r>
            <a:endParaRPr lang="en-US" altLang="ko-KR" sz="2000" dirty="0">
              <a:solidFill>
                <a:srgbClr val="003399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5" name="오각형 4"/>
          <p:cNvSpPr/>
          <p:nvPr/>
        </p:nvSpPr>
        <p:spPr>
          <a:xfrm>
            <a:off x="828184" y="915566"/>
            <a:ext cx="1774966" cy="353813"/>
          </a:xfrm>
          <a:prstGeom prst="homePlate">
            <a:avLst/>
          </a:prstGeom>
          <a:solidFill>
            <a:srgbClr val="FFDC6D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45D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피모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2638463" y="915565"/>
            <a:ext cx="5173898" cy="970897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ko-KR" altLang="en-US" sz="1400" kern="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이중모로</a:t>
            </a:r>
            <a:r>
              <a:rPr lang="ko-KR" altLang="en-US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되어있다</a:t>
            </a:r>
            <a:r>
              <a:rPr lang="en-US" altLang="ko-KR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 </a:t>
            </a:r>
            <a:r>
              <a:rPr lang="ko-KR" altLang="en-US" sz="1400" kern="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하층모는</a:t>
            </a:r>
            <a:r>
              <a:rPr lang="ko-KR" altLang="en-US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부드럽게 </a:t>
            </a:r>
            <a:r>
              <a:rPr lang="ko-KR" altLang="en-US" sz="1400" kern="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밀생되어</a:t>
            </a:r>
            <a:r>
              <a:rPr lang="ko-KR" altLang="en-US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있으며 색깔은 엷으나 상모를 지지해줄 만큼은 되어야 한다</a:t>
            </a:r>
            <a:r>
              <a:rPr lang="en-US" altLang="ko-KR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 </a:t>
            </a:r>
            <a:r>
              <a:rPr lang="ko-KR" altLang="en-US" sz="1400" kern="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상층모는</a:t>
            </a:r>
            <a:r>
              <a:rPr lang="ko-KR" altLang="en-US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빳빳하고 몸통에서 약간 밖으로 솟아 있다</a:t>
            </a:r>
            <a:r>
              <a:rPr lang="en-US" altLang="ko-KR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 </a:t>
            </a:r>
            <a:r>
              <a:rPr lang="ko-KR" altLang="en-US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몸통의 털에 비해 머리</a:t>
            </a:r>
            <a:r>
              <a:rPr lang="en-US" altLang="ko-KR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, </a:t>
            </a:r>
            <a:r>
              <a:rPr lang="ko-KR" altLang="en-US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네다리 및 귀의 털은 짧고 목</a:t>
            </a:r>
            <a:r>
              <a:rPr lang="en-US" altLang="ko-KR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, </a:t>
            </a:r>
            <a:r>
              <a:rPr lang="ko-KR" altLang="en-US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어깨 및 등의 털은 길다</a:t>
            </a:r>
            <a:r>
              <a:rPr lang="en-US" altLang="ko-KR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 </a:t>
            </a:r>
            <a:r>
              <a:rPr lang="ko-KR" altLang="en-US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꼬리와 대퇴부의 뒷부분의 털은 다른 부분의 털보다 길다</a:t>
            </a:r>
            <a:r>
              <a:rPr lang="en-US" altLang="ko-KR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603744" y="2569920"/>
            <a:ext cx="4904360" cy="2018054"/>
          </a:xfrm>
          <a:prstGeom prst="round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1400" dirty="0" err="1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진도견의</a:t>
            </a:r>
            <a:r>
              <a:rPr lang="ko-KR" altLang="en-US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피모는 겉 털이 곧고 강하며 속 털은 부드럽고 </a:t>
            </a:r>
            <a:r>
              <a:rPr lang="ko-KR" altLang="en-US" sz="1400" dirty="0" err="1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밀생되어</a:t>
            </a:r>
            <a:r>
              <a:rPr lang="ko-KR" altLang="en-US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있으며</a:t>
            </a:r>
            <a:r>
              <a:rPr lang="en-US" altLang="ko-KR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, </a:t>
            </a:r>
            <a:r>
              <a:rPr lang="ko-KR" altLang="en-US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윤기가 있는 건강한 이중모의 피모이다</a:t>
            </a:r>
            <a:r>
              <a:rPr lang="en-US" altLang="ko-KR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</a:t>
            </a:r>
            <a:r>
              <a:rPr lang="ko-KR" altLang="en-US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몸통의 털에 비해 머리</a:t>
            </a:r>
            <a:r>
              <a:rPr lang="en-US" altLang="ko-KR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, </a:t>
            </a:r>
            <a:r>
              <a:rPr lang="ko-KR" altLang="en-US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옆 가슴</a:t>
            </a:r>
            <a:r>
              <a:rPr lang="en-US" altLang="ko-KR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, </a:t>
            </a:r>
            <a:r>
              <a:rPr lang="ko-KR" altLang="en-US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네다리</a:t>
            </a:r>
            <a:r>
              <a:rPr lang="en-US" altLang="ko-KR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, </a:t>
            </a:r>
            <a:r>
              <a:rPr lang="ko-KR" altLang="en-US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및 귀의 털은 짧고 목</a:t>
            </a:r>
            <a:r>
              <a:rPr lang="en-US" altLang="ko-KR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, </a:t>
            </a:r>
            <a:r>
              <a:rPr lang="ko-KR" altLang="en-US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어깨</a:t>
            </a:r>
            <a:r>
              <a:rPr lang="en-US" altLang="ko-KR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, </a:t>
            </a:r>
            <a:r>
              <a:rPr lang="ko-KR" altLang="en-US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배</a:t>
            </a:r>
            <a:r>
              <a:rPr lang="en-US" altLang="ko-KR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, </a:t>
            </a:r>
            <a:r>
              <a:rPr lang="ko-KR" altLang="en-US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꼬리 바깥쪽의 털은 길다</a:t>
            </a:r>
            <a:r>
              <a:rPr lang="en-US" altLang="ko-KR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</a:t>
            </a:r>
          </a:p>
          <a:p>
            <a:pPr fontAlgn="base"/>
            <a:endParaRPr lang="en-US" altLang="ko-KR" sz="1400" dirty="0">
              <a:solidFill>
                <a:schemeClr val="tx1"/>
              </a:solidFill>
              <a:latin typeface="LG PC" panose="02030504000101010101" pitchFamily="18" charset="-127"/>
              <a:ea typeface="LG PC" panose="02030504000101010101" pitchFamily="18" charset="-127"/>
            </a:endParaRPr>
          </a:p>
          <a:p>
            <a:pPr fontAlgn="base"/>
            <a:r>
              <a:rPr lang="ko-KR" altLang="en-US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털의 역할은 추위로 부터 몸을 보호한다</a:t>
            </a:r>
            <a:r>
              <a:rPr lang="en-US" altLang="ko-KR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</a:t>
            </a:r>
            <a:r>
              <a:rPr lang="ko-KR" altLang="en-US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이때의 기능은 속 털과 겉 털의 바람직한 이중모의 역할이다</a:t>
            </a:r>
            <a:r>
              <a:rPr lang="en-US" altLang="ko-KR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</a:t>
            </a:r>
            <a:r>
              <a:rPr lang="ko-KR" altLang="en-US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피모가 바람직하지 않은 것은 털이 짧은 </a:t>
            </a:r>
            <a:r>
              <a:rPr lang="ko-KR" altLang="en-US" sz="1400" dirty="0" err="1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단모</a:t>
            </a:r>
            <a:r>
              <a:rPr lang="en-US" altLang="ko-KR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, </a:t>
            </a:r>
            <a:r>
              <a:rPr lang="ko-KR" altLang="en-US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이와 반대로 속 털이 </a:t>
            </a:r>
            <a:r>
              <a:rPr lang="ko-KR" altLang="en-US" sz="1400" dirty="0" err="1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밀생되어</a:t>
            </a:r>
            <a:r>
              <a:rPr lang="ko-KR" altLang="en-US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있지 않거나 장모의 피모</a:t>
            </a:r>
            <a:r>
              <a:rPr lang="en-US" altLang="ko-KR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, </a:t>
            </a:r>
            <a:r>
              <a:rPr lang="ko-KR" altLang="en-US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곱슬거리는 피모는 바람직하지 않다</a:t>
            </a:r>
            <a:r>
              <a:rPr lang="en-US" altLang="ko-KR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</a:t>
            </a:r>
            <a:endParaRPr lang="ko-KR" altLang="en-US" sz="1400" dirty="0">
              <a:solidFill>
                <a:schemeClr val="tx1"/>
              </a:solidFill>
              <a:latin typeface="LG PC" panose="02030504000101010101" pitchFamily="18" charset="-127"/>
              <a:ea typeface="LG PC" panose="02030504000101010101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67544" y="2067694"/>
            <a:ext cx="1248123" cy="353813"/>
          </a:xfrm>
          <a:prstGeom prst="round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세부평가</a:t>
            </a:r>
          </a:p>
        </p:txBody>
      </p:sp>
      <p:pic>
        <p:nvPicPr>
          <p:cNvPr id="10" name="그림 9" descr="KakaoTalk_20200115_2303327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4" y="2039064"/>
            <a:ext cx="2571766" cy="2675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2262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5069" y="299432"/>
            <a:ext cx="2650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2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장</a:t>
            </a:r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.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진도견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견종표준서</a:t>
            </a:r>
            <a:endParaRPr lang="en-US" altLang="ko-KR" sz="2000" dirty="0">
              <a:solidFill>
                <a:srgbClr val="003399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pic>
        <p:nvPicPr>
          <p:cNvPr id="16" name="Picture 2" descr="C:\Users\챠엘\Desktop\진도\얼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85932"/>
            <a:ext cx="3026039" cy="2331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모서리가 둥근 직사각형 16"/>
          <p:cNvSpPr/>
          <p:nvPr/>
        </p:nvSpPr>
        <p:spPr>
          <a:xfrm>
            <a:off x="323528" y="1635647"/>
            <a:ext cx="926905" cy="353813"/>
          </a:xfrm>
          <a:prstGeom prst="roundRect">
            <a:avLst>
              <a:gd name="adj" fmla="val 33896"/>
            </a:avLst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FFDC6D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눈</a:t>
            </a:r>
          </a:p>
        </p:txBody>
      </p:sp>
      <p:sp>
        <p:nvSpPr>
          <p:cNvPr id="20" name="모서리가 둥근 직사각형 19"/>
          <p:cNvSpPr/>
          <p:nvPr/>
        </p:nvSpPr>
        <p:spPr>
          <a:xfrm>
            <a:off x="1322440" y="1635646"/>
            <a:ext cx="4329677" cy="792088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귀는 중간 정도의 크기이고 삼각형 모양으로 도톰하고 힘차게 서있다</a:t>
            </a:r>
            <a:r>
              <a:rPr lang="en-US" altLang="ko-KR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 </a:t>
            </a:r>
            <a:r>
              <a:rPr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귀 뿌리는 머리보다 너무 높거나 낮게 위치하지 않으며 귓등은 전체적으로 보아 앞으로 약간 숙인 듯 하면 서 목 등의 선과 일치를 이룬다</a:t>
            </a:r>
            <a:r>
              <a:rPr lang="en-US" altLang="ko-KR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 </a:t>
            </a:r>
            <a:r>
              <a:rPr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귓속 털은 부드럽고 </a:t>
            </a:r>
            <a:r>
              <a:rPr lang="ko-KR" altLang="en-US" sz="1200" dirty="0" err="1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밀생되어</a:t>
            </a:r>
            <a:r>
              <a:rPr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있는 것이 좋다</a:t>
            </a:r>
            <a:r>
              <a:rPr lang="en-US" altLang="ko-KR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</a:t>
            </a:r>
            <a:endParaRPr lang="ko-KR" altLang="en-US" sz="1200" dirty="0">
              <a:solidFill>
                <a:schemeClr val="tx1"/>
              </a:solidFill>
              <a:latin typeface="LG PC" panose="02030504000101010101" pitchFamily="18" charset="-127"/>
              <a:ea typeface="LG PC" panose="02030504000101010101" pitchFamily="18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563593" y="2499742"/>
            <a:ext cx="887483" cy="353813"/>
          </a:xfrm>
          <a:prstGeom prst="round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세부평가</a:t>
            </a:r>
          </a:p>
        </p:txBody>
      </p:sp>
      <p:sp>
        <p:nvSpPr>
          <p:cNvPr id="23" name="모서리가 둥근 직사각형 22"/>
          <p:cNvSpPr/>
          <p:nvPr/>
        </p:nvSpPr>
        <p:spPr>
          <a:xfrm>
            <a:off x="1528224" y="2499742"/>
            <a:ext cx="4123892" cy="2016224"/>
          </a:xfrm>
          <a:prstGeom prst="round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귀는 감각 기관 중 후각 다음으로 뛰어난 능력을 지니고 있다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사냥하는 기능적 기관으로 </a:t>
            </a:r>
            <a:r>
              <a:rPr kumimoji="1" lang="ko-KR" altLang="en-US" sz="1200" dirty="0" err="1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소동물이나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들쥐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,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멀리서 나는 소리를 들을 때 역할을 충실 하게 수행하기 위해서 자유스럽게 움직인다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endParaRPr kumimoji="1" lang="en-US" altLang="ko-KR" sz="800" dirty="0">
              <a:solidFill>
                <a:schemeClr val="tx1"/>
              </a:solidFill>
              <a:latin typeface="LG PC" panose="02030504000101010101" pitchFamily="18" charset="-127"/>
              <a:ea typeface="LG PC" panose="02030504000101010101" pitchFamily="18" charset="-127"/>
              <a:cs typeface="굴림" pitchFamily="50" charset="-127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귀의 모양이 박쥐 귀나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,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얼굴에 비해 귀가 작거나 큰 것은 바람직하지 않으며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,</a:t>
            </a:r>
            <a:r>
              <a:rPr kumimoji="1" lang="en-US" altLang="ko-KR" sz="8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옆에서 볼 때 귀가 쫑긋 직립으로 서있거나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,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삼각형의 모양이 굴곡이 지거나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,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서지 않은 귀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,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볼이 얇은 귀는 바람직하지 않다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endParaRPr kumimoji="1" lang="en-US" altLang="ko-KR" sz="800" dirty="0">
              <a:solidFill>
                <a:schemeClr val="tx1"/>
              </a:solidFill>
              <a:latin typeface="LG PC" panose="02030504000101010101" pitchFamily="18" charset="-127"/>
              <a:ea typeface="LG PC" panose="02030504000101010101" pitchFamily="18" charset="-127"/>
              <a:cs typeface="굴림" pitchFamily="50" charset="-127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귀 폭의 넓이는 성징 표현에서 얼굴의 형태를 변화 시킬 수 있다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r>
              <a:rPr kumimoji="1" lang="en-US" altLang="ko-KR" sz="8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 </a:t>
            </a:r>
            <a:r>
              <a:rPr kumimoji="1" lang="ko-KR" altLang="en-US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귀의 폭이 넓거나 좁은 것은 시각적 기능이 떨어지므로 좋은 평가를 해서는 안 된다</a:t>
            </a:r>
            <a:r>
              <a:rPr kumimoji="1" lang="en-US" altLang="ko-KR" sz="120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  <a:cs typeface="굴림" pitchFamily="50" charset="-127"/>
              </a:rPr>
              <a:t>.</a:t>
            </a:r>
            <a:endParaRPr kumimoji="1" lang="en-US" altLang="ko-KR" sz="2800" dirty="0">
              <a:solidFill>
                <a:schemeClr val="tx1"/>
              </a:solidFill>
              <a:latin typeface="LG PC" panose="02030504000101010101" pitchFamily="18" charset="-127"/>
              <a:ea typeface="LG PC" panose="02030504000101010101" pitchFamily="18" charset="-127"/>
              <a:cs typeface="굴림" pitchFamily="50" charset="-127"/>
            </a:endParaRPr>
          </a:p>
        </p:txBody>
      </p:sp>
      <p:sp>
        <p:nvSpPr>
          <p:cNvPr id="18" name="오각형 17"/>
          <p:cNvSpPr/>
          <p:nvPr/>
        </p:nvSpPr>
        <p:spPr>
          <a:xfrm>
            <a:off x="828184" y="915566"/>
            <a:ext cx="1774966" cy="353813"/>
          </a:xfrm>
          <a:prstGeom prst="homePlate">
            <a:avLst/>
          </a:prstGeom>
          <a:solidFill>
            <a:srgbClr val="FFDC6D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45D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머리</a:t>
            </a:r>
          </a:p>
        </p:txBody>
      </p:sp>
      <p:sp>
        <p:nvSpPr>
          <p:cNvPr id="19" name="모서리가 둥근 직사각형 18"/>
          <p:cNvSpPr/>
          <p:nvPr/>
        </p:nvSpPr>
        <p:spPr>
          <a:xfrm>
            <a:off x="2771800" y="915566"/>
            <a:ext cx="1584176" cy="353813"/>
          </a:xfrm>
          <a:prstGeom prst="roundRect">
            <a:avLst>
              <a:gd name="adj" fmla="val 33896"/>
            </a:avLst>
          </a:prstGeom>
          <a:solidFill>
            <a:srgbClr val="FFEBAB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45D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얼굴</a:t>
            </a:r>
          </a:p>
        </p:txBody>
      </p:sp>
    </p:spTree>
    <p:extLst>
      <p:ext uri="{BB962C8B-B14F-4D97-AF65-F5344CB8AC3E}">
        <p14:creationId xmlns:p14="http://schemas.microsoft.com/office/powerpoint/2010/main" val="148616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5069" y="299432"/>
            <a:ext cx="2650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2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장</a:t>
            </a:r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.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진도견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견종표준서</a:t>
            </a:r>
            <a:endParaRPr lang="en-US" altLang="ko-KR" sz="2000" dirty="0">
              <a:solidFill>
                <a:srgbClr val="003399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pic>
        <p:nvPicPr>
          <p:cNvPr id="18434" name="Picture 2" descr="C:\Users\챠엘\Desktop\진도\액단액단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15" y="1785932"/>
            <a:ext cx="3798371" cy="2848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모서리가 둥근 직사각형 9"/>
          <p:cNvSpPr/>
          <p:nvPr/>
        </p:nvSpPr>
        <p:spPr>
          <a:xfrm>
            <a:off x="4510856" y="915566"/>
            <a:ext cx="3373512" cy="576064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ko-KR" altLang="en-US" sz="1400" dirty="0" err="1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액단은</a:t>
            </a:r>
            <a:r>
              <a:rPr lang="ko-KR" altLang="en-US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확실하나 급경사를 이루지 않는다</a:t>
            </a:r>
            <a:r>
              <a:rPr lang="en-US" altLang="ko-KR" sz="14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</a:t>
            </a:r>
          </a:p>
          <a:p>
            <a:pPr algn="just" fontAlgn="base"/>
            <a:r>
              <a:rPr lang="en-US" altLang="ko-KR" sz="1400" b="1" dirty="0">
                <a:solidFill>
                  <a:srgbClr val="C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* </a:t>
            </a:r>
            <a:r>
              <a:rPr lang="ko-KR" altLang="en-US" sz="1400" b="1" dirty="0" err="1">
                <a:solidFill>
                  <a:srgbClr val="C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액단</a:t>
            </a:r>
            <a:r>
              <a:rPr lang="en-US" altLang="ko-KR" sz="1400" b="1" dirty="0">
                <a:solidFill>
                  <a:srgbClr val="C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: </a:t>
            </a:r>
            <a:r>
              <a:rPr lang="ko-KR" altLang="en-US" sz="1400" b="1" dirty="0">
                <a:solidFill>
                  <a:srgbClr val="C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이마와 주둥이가 만나는 부분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510856" y="2082006"/>
            <a:ext cx="4320480" cy="2217936"/>
          </a:xfrm>
          <a:prstGeom prst="round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ko-KR" altLang="en-US" sz="1200" dirty="0" err="1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액단은</a:t>
            </a:r>
            <a:r>
              <a:rPr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얼굴의 종족표현에서 있어 본질의 형태를 바꾸는 기준이 되기도 한다</a:t>
            </a:r>
            <a:r>
              <a:rPr lang="en-US" altLang="ko-KR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 </a:t>
            </a:r>
            <a:r>
              <a:rPr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머리에서 이마 주둥이가 만나는 부분 </a:t>
            </a:r>
            <a:r>
              <a:rPr lang="ko-KR" altLang="en-US" sz="1200" dirty="0" err="1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진도견의</a:t>
            </a:r>
            <a:r>
              <a:rPr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</a:t>
            </a:r>
            <a:r>
              <a:rPr lang="ko-KR" altLang="en-US" sz="1200" dirty="0" err="1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액단은</a:t>
            </a:r>
            <a:r>
              <a:rPr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확실 하게 구분이 되나 </a:t>
            </a:r>
            <a:r>
              <a:rPr lang="ko-KR" altLang="en-US" sz="1200" dirty="0" err="1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액단이</a:t>
            </a:r>
            <a:r>
              <a:rPr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꺾이거나 </a:t>
            </a:r>
            <a:r>
              <a:rPr lang="ko-KR" altLang="en-US" sz="1200" dirty="0" err="1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액단이</a:t>
            </a:r>
            <a:r>
              <a:rPr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</a:t>
            </a:r>
            <a:r>
              <a:rPr lang="ko-KR" altLang="en-US" sz="1200" dirty="0" err="1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구분없이</a:t>
            </a:r>
            <a:r>
              <a:rPr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흐르는 것은 바람직하지 않다</a:t>
            </a:r>
            <a:r>
              <a:rPr lang="en-US" altLang="ko-KR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</a:t>
            </a:r>
            <a:endParaRPr lang="ko-KR" altLang="en-US" sz="1200" dirty="0">
              <a:solidFill>
                <a:schemeClr val="tx1"/>
              </a:solidFill>
              <a:latin typeface="LG PC" panose="02030504000101010101" pitchFamily="18" charset="-127"/>
              <a:ea typeface="LG PC" panose="02030504000101010101" pitchFamily="18" charset="-127"/>
            </a:endParaRPr>
          </a:p>
          <a:p>
            <a:pPr algn="just" fontAlgn="base"/>
            <a:endParaRPr lang="en-US" altLang="ko-KR" sz="1200" dirty="0">
              <a:solidFill>
                <a:schemeClr val="tx1"/>
              </a:solidFill>
              <a:latin typeface="LG PC" panose="02030504000101010101" pitchFamily="18" charset="-127"/>
              <a:ea typeface="LG PC" panose="02030504000101010101" pitchFamily="18" charset="-127"/>
            </a:endParaRPr>
          </a:p>
          <a:p>
            <a:pPr algn="just" fontAlgn="base"/>
            <a:r>
              <a:rPr lang="ko-KR" altLang="en-US" sz="1200" dirty="0" err="1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액단이</a:t>
            </a:r>
            <a:r>
              <a:rPr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구분이 없으면 주둥이가 길게 보이며</a:t>
            </a:r>
            <a:r>
              <a:rPr lang="en-US" altLang="ko-KR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물기 위한 힘의 전달이 약하다</a:t>
            </a:r>
            <a:r>
              <a:rPr lang="en-US" altLang="ko-KR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 </a:t>
            </a:r>
            <a:r>
              <a:rPr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주둥이가 길고 </a:t>
            </a:r>
            <a:r>
              <a:rPr lang="ko-KR" altLang="en-US" sz="1200" dirty="0" err="1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액단의</a:t>
            </a:r>
            <a:r>
              <a:rPr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구분이 없으면 얼굴 형태가 길어진다</a:t>
            </a:r>
            <a:r>
              <a:rPr lang="en-US" altLang="ko-KR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</a:t>
            </a:r>
            <a:r>
              <a:rPr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주둥이가 짧고 </a:t>
            </a:r>
            <a:r>
              <a:rPr lang="ko-KR" altLang="en-US" sz="1200" dirty="0" err="1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액단이</a:t>
            </a:r>
            <a:r>
              <a:rPr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꺾이면 해부학적 사냥을 하기 위해서 기능적인 악력이 약해지며 후각을 사용하는 능력 또한 떨어지며 지구력도 약하다</a:t>
            </a:r>
            <a:r>
              <a:rPr lang="en-US" altLang="ko-KR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</a:t>
            </a:r>
            <a:endParaRPr lang="ko-KR" altLang="en-US" sz="1200" dirty="0">
              <a:solidFill>
                <a:schemeClr val="tx1"/>
              </a:solidFill>
              <a:latin typeface="LG PC" panose="02030504000101010101" pitchFamily="18" charset="-127"/>
              <a:ea typeface="LG PC" panose="02030504000101010101" pitchFamily="18" charset="-127"/>
            </a:endParaRPr>
          </a:p>
          <a:p>
            <a:pPr algn="just" fontAlgn="base"/>
            <a:endParaRPr lang="en-US" altLang="ko-KR" sz="1200" dirty="0">
              <a:solidFill>
                <a:schemeClr val="tx1"/>
              </a:solidFill>
              <a:latin typeface="LG PC" panose="02030504000101010101" pitchFamily="18" charset="-127"/>
              <a:ea typeface="LG PC" panose="02030504000101010101" pitchFamily="18" charset="-127"/>
            </a:endParaRPr>
          </a:p>
          <a:p>
            <a:pPr algn="just" fontAlgn="base"/>
            <a:r>
              <a:rPr lang="ko-KR" altLang="en-US" sz="1200" dirty="0" err="1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액단이</a:t>
            </a:r>
            <a:r>
              <a:rPr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꺾이고 짧으면 이마도 짧아지며 얼굴 형태도 바뀌게 된다</a:t>
            </a:r>
            <a:r>
              <a:rPr lang="en-US" altLang="ko-KR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</a:t>
            </a:r>
            <a:r>
              <a:rPr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바람직한 </a:t>
            </a:r>
            <a:r>
              <a:rPr lang="ko-KR" altLang="en-US" sz="1200" dirty="0" err="1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진도견은</a:t>
            </a:r>
            <a:r>
              <a:rPr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</a:t>
            </a:r>
            <a:r>
              <a:rPr lang="ko-KR" altLang="en-US" sz="1200" dirty="0" err="1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액단에서</a:t>
            </a:r>
            <a:r>
              <a:rPr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본질 표현되는 중요한 역할을 한다</a:t>
            </a:r>
            <a:r>
              <a:rPr lang="en-US" altLang="ko-KR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</a:t>
            </a:r>
            <a:endParaRPr lang="ko-KR" altLang="en-US" sz="1200" dirty="0">
              <a:solidFill>
                <a:schemeClr val="tx1"/>
              </a:solidFill>
              <a:latin typeface="LG PC" panose="02030504000101010101" pitchFamily="18" charset="-127"/>
              <a:ea typeface="LG PC" panose="02030504000101010101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4579329" y="1641873"/>
            <a:ext cx="1774966" cy="353813"/>
          </a:xfrm>
          <a:prstGeom prst="round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세부평가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4510856" y="4415110"/>
            <a:ext cx="4320480" cy="388888"/>
          </a:xfrm>
          <a:prstGeom prst="roundRect">
            <a:avLst>
              <a:gd name="adj" fmla="val 37568"/>
            </a:avLst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두개골과 주둥이의 비율은 </a:t>
            </a:r>
            <a:r>
              <a:rPr lang="en-US" altLang="ko-KR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6:4</a:t>
            </a:r>
            <a:r>
              <a:rPr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의 비율이다</a:t>
            </a:r>
            <a:r>
              <a:rPr lang="en-US" altLang="ko-KR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</a:t>
            </a:r>
            <a:endParaRPr lang="ko-KR" altLang="en-US" sz="1200" dirty="0">
              <a:solidFill>
                <a:schemeClr val="tx1"/>
              </a:solidFill>
              <a:latin typeface="LG PC" panose="02030504000101010101" pitchFamily="18" charset="-127"/>
              <a:ea typeface="LG PC" panose="02030504000101010101" pitchFamily="18" charset="-127"/>
            </a:endParaRPr>
          </a:p>
        </p:txBody>
      </p:sp>
      <p:sp>
        <p:nvSpPr>
          <p:cNvPr id="14" name="오각형 13"/>
          <p:cNvSpPr/>
          <p:nvPr/>
        </p:nvSpPr>
        <p:spPr>
          <a:xfrm>
            <a:off x="828184" y="915566"/>
            <a:ext cx="1774966" cy="353813"/>
          </a:xfrm>
          <a:prstGeom prst="homePlate">
            <a:avLst/>
          </a:prstGeom>
          <a:solidFill>
            <a:srgbClr val="FFDC6D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45D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머리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771800" y="915566"/>
            <a:ext cx="1584176" cy="353813"/>
          </a:xfrm>
          <a:prstGeom prst="roundRect">
            <a:avLst>
              <a:gd name="adj" fmla="val 33896"/>
            </a:avLst>
          </a:prstGeom>
          <a:solidFill>
            <a:srgbClr val="FFEBAB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solidFill>
                  <a:srgbClr val="0045D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액단</a:t>
            </a:r>
            <a:endParaRPr lang="ko-KR" altLang="en-US" sz="1400" dirty="0">
              <a:solidFill>
                <a:srgbClr val="0045D0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5229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069" y="299432"/>
            <a:ext cx="2650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2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장</a:t>
            </a:r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.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진도견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견종표준서</a:t>
            </a:r>
            <a:endParaRPr lang="en-US" altLang="ko-KR" sz="2000" dirty="0">
              <a:solidFill>
                <a:srgbClr val="003399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4800" y="303222"/>
            <a:ext cx="2686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▶ 다양한 머리 모양 </a:t>
            </a:r>
            <a:r>
              <a:rPr lang="en-US" altLang="ko-KR" sz="2000" dirty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(E)</a:t>
            </a:r>
          </a:p>
        </p:txBody>
      </p:sp>
      <p:pic>
        <p:nvPicPr>
          <p:cNvPr id="14" name="그림 13" descr="15790888610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83362" y="2930398"/>
            <a:ext cx="1303018" cy="1855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그림 14" descr="15790889733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9228" y="2930396"/>
            <a:ext cx="1504078" cy="1855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그림 15" descr="15790890392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741207"/>
            <a:ext cx="1285884" cy="1971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그림 17" descr="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785800"/>
            <a:ext cx="1900046" cy="1845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그림 20" descr="KakaoTalk_20200115_22190123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86380" y="785800"/>
            <a:ext cx="1857388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그림 12" descr="KakaoTalk_20200118_23551294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034" y="2946552"/>
            <a:ext cx="1428762" cy="1839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그림 22" descr="KakaoTalk_20200119_08113561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05172" y="2966598"/>
            <a:ext cx="1467158" cy="1819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그림 26" descr="KakaoTalk_20200119_09033360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14480" y="714362"/>
            <a:ext cx="1428760" cy="2049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그림 27" descr="KakaoTalk_20200119_09042090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86644" y="857238"/>
            <a:ext cx="1571638" cy="1913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그림 28" descr="KakaoTalk_20200119_092531939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391520" y="2993946"/>
            <a:ext cx="1395322" cy="1792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77454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069" y="299432"/>
            <a:ext cx="2650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2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장</a:t>
            </a:r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.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진도견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견종표준서</a:t>
            </a:r>
            <a:endParaRPr lang="en-US" altLang="ko-KR" sz="2000" dirty="0">
              <a:solidFill>
                <a:srgbClr val="003399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4800" y="303222"/>
            <a:ext cx="2698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▶ 다양한 머리 모양 </a:t>
            </a:r>
            <a:r>
              <a:rPr lang="en-US" altLang="ko-KR" sz="2000" dirty="0">
                <a:latin typeface="Tmon몬소리 Black" panose="02000A03000000000000" pitchFamily="2" charset="-127"/>
                <a:ea typeface="Tmon몬소리 Black" panose="02000A03000000000000" pitchFamily="2" charset="-127"/>
              </a:rPr>
              <a:t>(G)</a:t>
            </a:r>
          </a:p>
        </p:txBody>
      </p:sp>
      <p:pic>
        <p:nvPicPr>
          <p:cNvPr id="14" name="그림 13" descr="1579088882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1438" y="1000114"/>
            <a:ext cx="1372198" cy="1616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그림 14" descr="15790888838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883582"/>
            <a:ext cx="1439574" cy="1616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그림 15" descr="15790888857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2857502"/>
            <a:ext cx="1277874" cy="1616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그림 16" descr="15790888921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000114"/>
            <a:ext cx="1479996" cy="1616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그림 18" descr="157908898212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4480" y="1000114"/>
            <a:ext cx="1493472" cy="1616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그림 19" descr="157908898658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0760" y="2955022"/>
            <a:ext cx="1385054" cy="1474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그림 20" descr="157908899126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47522" y="928676"/>
            <a:ext cx="1110560" cy="1616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그림 22" descr="157908902943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71802" y="2928940"/>
            <a:ext cx="1273382" cy="1616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그림 23" descr="157908903164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00430" y="1071552"/>
            <a:ext cx="1127402" cy="1616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그림 24" descr="157908903596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5720" y="2857502"/>
            <a:ext cx="1346372" cy="1616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그림 21" descr="KakaoTalk_20200119_082400534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00958" y="2928940"/>
            <a:ext cx="1398796" cy="1542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그림 25" descr="KakaoTalk_20200119_085906415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518816" y="904862"/>
            <a:ext cx="1250166" cy="1666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77454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5069" y="299432"/>
            <a:ext cx="2650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2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장</a:t>
            </a:r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.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진도견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견종표준서</a:t>
            </a:r>
            <a:endParaRPr lang="en-US" altLang="ko-KR" sz="2000" dirty="0">
              <a:solidFill>
                <a:srgbClr val="003399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5" name="오각형 4"/>
          <p:cNvSpPr/>
          <p:nvPr/>
        </p:nvSpPr>
        <p:spPr>
          <a:xfrm>
            <a:off x="612160" y="915566"/>
            <a:ext cx="1774966" cy="353813"/>
          </a:xfrm>
          <a:prstGeom prst="homePlate">
            <a:avLst/>
          </a:prstGeom>
          <a:solidFill>
            <a:srgbClr val="FFDC6D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45D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이빨</a:t>
            </a:r>
          </a:p>
        </p:txBody>
      </p:sp>
      <p:pic>
        <p:nvPicPr>
          <p:cNvPr id="20483" name="Picture 3" descr="C:\Users\챠엘\Desktop\진도\이빨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8" t="1467" r="5923"/>
          <a:stretch/>
        </p:blipFill>
        <p:spPr bwMode="auto">
          <a:xfrm>
            <a:off x="7092280" y="2433263"/>
            <a:ext cx="1469269" cy="225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 descr="C:\Users\챠엘\Desktop\진도\이빨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30218"/>
          <a:stretch/>
        </p:blipFill>
        <p:spPr bwMode="auto">
          <a:xfrm>
            <a:off x="7092280" y="915566"/>
            <a:ext cx="1469269" cy="1373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모서리가 둥근 직사각형 9"/>
          <p:cNvSpPr/>
          <p:nvPr/>
        </p:nvSpPr>
        <p:spPr>
          <a:xfrm>
            <a:off x="2555776" y="915566"/>
            <a:ext cx="4320480" cy="68684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ko-KR" altLang="en-US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이빨은 매우 강하고 정상교합 이며 개의 치아 개수 총 </a:t>
            </a:r>
            <a:r>
              <a:rPr lang="en-US" altLang="ko-KR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42</a:t>
            </a:r>
            <a:r>
              <a:rPr lang="ko-KR" altLang="en-US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개이다</a:t>
            </a:r>
            <a:r>
              <a:rPr lang="en-US" altLang="ko-KR" sz="1400" kern="0" dirty="0">
                <a:solidFill>
                  <a:srgbClr val="0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.</a:t>
            </a:r>
            <a:endParaRPr lang="ko-KR" altLang="en-US" sz="1400" kern="0" dirty="0">
              <a:solidFill>
                <a:srgbClr val="000000"/>
              </a:solidFill>
              <a:latin typeface="LG PC" panose="02030504000101010101" pitchFamily="18" charset="-127"/>
              <a:ea typeface="LG PC" panose="02030504000101010101" pitchFamily="18" charset="-127"/>
            </a:endParaRPr>
          </a:p>
          <a:p>
            <a:pPr algn="just" fontAlgn="base"/>
            <a:r>
              <a:rPr lang="en-US" altLang="ko-KR" sz="1400" b="1" kern="0" dirty="0">
                <a:solidFill>
                  <a:srgbClr val="C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* </a:t>
            </a:r>
            <a:r>
              <a:rPr lang="ko-KR" altLang="en-US" sz="1400" b="1" kern="0" dirty="0" err="1">
                <a:solidFill>
                  <a:srgbClr val="C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상악</a:t>
            </a:r>
            <a:r>
              <a:rPr lang="ko-KR" altLang="en-US" sz="1400" b="1" kern="0" dirty="0">
                <a:solidFill>
                  <a:srgbClr val="C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</a:t>
            </a:r>
            <a:r>
              <a:rPr lang="en-US" altLang="ko-KR" sz="1400" b="1" kern="0" dirty="0">
                <a:solidFill>
                  <a:srgbClr val="C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: 20</a:t>
            </a:r>
            <a:r>
              <a:rPr lang="ko-KR" altLang="en-US" sz="1400" b="1" kern="0" dirty="0">
                <a:solidFill>
                  <a:srgbClr val="C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개 </a:t>
            </a:r>
            <a:r>
              <a:rPr lang="ko-KR" altLang="en-US" sz="1400" b="1" kern="0" dirty="0" err="1">
                <a:solidFill>
                  <a:srgbClr val="C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하악</a:t>
            </a:r>
            <a:r>
              <a:rPr lang="ko-KR" altLang="en-US" sz="1400" b="1" kern="0" dirty="0">
                <a:solidFill>
                  <a:srgbClr val="C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</a:t>
            </a:r>
            <a:r>
              <a:rPr lang="en-US" altLang="ko-KR" sz="1400" b="1" kern="0" dirty="0">
                <a:solidFill>
                  <a:srgbClr val="C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: 22</a:t>
            </a:r>
            <a:r>
              <a:rPr lang="ko-KR" altLang="en-US" sz="1400" b="1" kern="0" dirty="0">
                <a:solidFill>
                  <a:srgbClr val="C00000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개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45068" y="2209880"/>
            <a:ext cx="6531187" cy="2594118"/>
          </a:xfrm>
          <a:prstGeom prst="round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ko-KR" altLang="en-US" sz="1200" dirty="0">
                <a:solidFill>
                  <a:schemeClr val="tx1"/>
                </a:solidFill>
              </a:rPr>
              <a:t>개의 교합은 정상교이어야 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  <a:r>
              <a:rPr lang="ko-KR" altLang="en-US" sz="1200" dirty="0">
                <a:solidFill>
                  <a:schemeClr val="tx1"/>
                </a:solidFill>
              </a:rPr>
              <a:t> 이빨은 </a:t>
            </a:r>
            <a:r>
              <a:rPr lang="ko-KR" altLang="en-US" sz="1200" dirty="0" err="1">
                <a:solidFill>
                  <a:schemeClr val="tx1"/>
                </a:solidFill>
              </a:rPr>
              <a:t>상악</a:t>
            </a:r>
            <a:r>
              <a:rPr lang="ko-KR" altLang="en-US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>
                <a:solidFill>
                  <a:schemeClr val="tx1"/>
                </a:solidFill>
              </a:rPr>
              <a:t>20</a:t>
            </a:r>
            <a:r>
              <a:rPr lang="ko-KR" altLang="en-US" sz="1200" dirty="0">
                <a:solidFill>
                  <a:schemeClr val="tx1"/>
                </a:solidFill>
              </a:rPr>
              <a:t>개</a:t>
            </a:r>
            <a:r>
              <a:rPr lang="en-US" altLang="ko-KR" sz="1200" dirty="0">
                <a:solidFill>
                  <a:schemeClr val="tx1"/>
                </a:solidFill>
              </a:rPr>
              <a:t>,</a:t>
            </a:r>
            <a:r>
              <a:rPr lang="ko-KR" altLang="en-US" sz="1200" dirty="0">
                <a:solidFill>
                  <a:schemeClr val="tx1"/>
                </a:solidFill>
              </a:rPr>
              <a:t> </a:t>
            </a:r>
            <a:r>
              <a:rPr lang="ko-KR" altLang="en-US" sz="1200" dirty="0" err="1">
                <a:solidFill>
                  <a:schemeClr val="tx1"/>
                </a:solidFill>
              </a:rPr>
              <a:t>하악</a:t>
            </a:r>
            <a:r>
              <a:rPr lang="ko-KR" altLang="en-US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>
                <a:solidFill>
                  <a:schemeClr val="tx1"/>
                </a:solidFill>
              </a:rPr>
              <a:t>22</a:t>
            </a:r>
            <a:r>
              <a:rPr lang="ko-KR" altLang="en-US" sz="1200" dirty="0">
                <a:solidFill>
                  <a:schemeClr val="tx1"/>
                </a:solidFill>
              </a:rPr>
              <a:t>개 총 </a:t>
            </a:r>
            <a:r>
              <a:rPr lang="en-US" altLang="ko-KR" sz="1200" dirty="0">
                <a:solidFill>
                  <a:schemeClr val="tx1"/>
                </a:solidFill>
              </a:rPr>
              <a:t>42</a:t>
            </a:r>
            <a:r>
              <a:rPr lang="ko-KR" altLang="en-US" sz="1200" dirty="0">
                <a:solidFill>
                  <a:schemeClr val="tx1"/>
                </a:solidFill>
              </a:rPr>
              <a:t>개이다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  <a:endParaRPr lang="ko-KR" altLang="en-US" sz="1200" dirty="0">
              <a:solidFill>
                <a:schemeClr val="tx1"/>
              </a:solidFill>
            </a:endParaRPr>
          </a:p>
          <a:p>
            <a:pPr algn="just" fontAlgn="base"/>
            <a:r>
              <a:rPr lang="ko-KR" altLang="en-US" sz="1200" dirty="0">
                <a:solidFill>
                  <a:schemeClr val="tx1"/>
                </a:solidFill>
              </a:rPr>
              <a:t>문치는 아래 </a:t>
            </a:r>
            <a:r>
              <a:rPr lang="en-US" altLang="ko-KR" sz="1200" dirty="0">
                <a:solidFill>
                  <a:schemeClr val="tx1"/>
                </a:solidFill>
              </a:rPr>
              <a:t>6</a:t>
            </a:r>
            <a:r>
              <a:rPr lang="ko-KR" altLang="en-US" sz="1200" dirty="0">
                <a:solidFill>
                  <a:schemeClr val="tx1"/>
                </a:solidFill>
              </a:rPr>
              <a:t>개</a:t>
            </a:r>
            <a:r>
              <a:rPr lang="en-US" altLang="ko-KR" sz="1200" dirty="0">
                <a:solidFill>
                  <a:schemeClr val="tx1"/>
                </a:solidFill>
              </a:rPr>
              <a:t>, </a:t>
            </a:r>
            <a:r>
              <a:rPr lang="ko-KR" altLang="en-US" sz="1200" dirty="0">
                <a:solidFill>
                  <a:schemeClr val="tx1"/>
                </a:solidFill>
              </a:rPr>
              <a:t>윗니 </a:t>
            </a:r>
            <a:r>
              <a:rPr lang="en-US" altLang="ko-KR" sz="1200" dirty="0">
                <a:solidFill>
                  <a:schemeClr val="tx1"/>
                </a:solidFill>
              </a:rPr>
              <a:t>12</a:t>
            </a:r>
            <a:r>
              <a:rPr lang="ko-KR" altLang="en-US" sz="1200" dirty="0">
                <a:solidFill>
                  <a:schemeClr val="tx1"/>
                </a:solidFill>
              </a:rPr>
              <a:t>개</a:t>
            </a:r>
            <a:r>
              <a:rPr lang="en-US" altLang="ko-KR" sz="1200" dirty="0">
                <a:solidFill>
                  <a:schemeClr val="tx1"/>
                </a:solidFill>
              </a:rPr>
              <a:t>, </a:t>
            </a:r>
            <a:r>
              <a:rPr lang="ko-KR" altLang="en-US" sz="1200" dirty="0">
                <a:solidFill>
                  <a:schemeClr val="tx1"/>
                </a:solidFill>
              </a:rPr>
              <a:t>송곳니</a:t>
            </a:r>
            <a:r>
              <a:rPr lang="en-US" altLang="ko-KR" sz="1200" dirty="0">
                <a:solidFill>
                  <a:schemeClr val="tx1"/>
                </a:solidFill>
              </a:rPr>
              <a:t>(</a:t>
            </a:r>
            <a:r>
              <a:rPr lang="ko-KR" altLang="en-US" sz="1200" dirty="0" err="1">
                <a:solidFill>
                  <a:schemeClr val="tx1"/>
                </a:solidFill>
              </a:rPr>
              <a:t>견치</a:t>
            </a:r>
            <a:r>
              <a:rPr lang="en-US" altLang="ko-KR" sz="1200" dirty="0">
                <a:solidFill>
                  <a:schemeClr val="tx1"/>
                </a:solidFill>
              </a:rPr>
              <a:t>) 2</a:t>
            </a:r>
            <a:r>
              <a:rPr lang="ko-KR" altLang="en-US" sz="1200" dirty="0">
                <a:solidFill>
                  <a:schemeClr val="tx1"/>
                </a:solidFill>
              </a:rPr>
              <a:t>개씩 총 </a:t>
            </a:r>
            <a:r>
              <a:rPr lang="en-US" altLang="ko-KR" sz="1200" dirty="0">
                <a:solidFill>
                  <a:schemeClr val="tx1"/>
                </a:solidFill>
              </a:rPr>
              <a:t>4</a:t>
            </a:r>
            <a:r>
              <a:rPr lang="ko-KR" altLang="en-US" sz="1200" dirty="0">
                <a:solidFill>
                  <a:schemeClr val="tx1"/>
                </a:solidFill>
              </a:rPr>
              <a:t>개</a:t>
            </a:r>
            <a:r>
              <a:rPr lang="en-US" altLang="ko-KR" sz="1200" dirty="0">
                <a:solidFill>
                  <a:schemeClr val="tx1"/>
                </a:solidFill>
              </a:rPr>
              <a:t>,</a:t>
            </a:r>
            <a:r>
              <a:rPr lang="ko-KR" altLang="en-US" sz="1200" dirty="0">
                <a:solidFill>
                  <a:schemeClr val="tx1"/>
                </a:solidFill>
              </a:rPr>
              <a:t> 앞 어금니</a:t>
            </a:r>
            <a:r>
              <a:rPr lang="en-US" altLang="ko-KR" sz="1200" dirty="0">
                <a:solidFill>
                  <a:schemeClr val="tx1"/>
                </a:solidFill>
              </a:rPr>
              <a:t>(</a:t>
            </a:r>
            <a:r>
              <a:rPr lang="ko-KR" altLang="en-US" sz="1200" dirty="0">
                <a:solidFill>
                  <a:schemeClr val="tx1"/>
                </a:solidFill>
              </a:rPr>
              <a:t>전구치</a:t>
            </a:r>
            <a:r>
              <a:rPr lang="en-US" altLang="ko-KR" sz="1200" dirty="0">
                <a:solidFill>
                  <a:schemeClr val="tx1"/>
                </a:solidFill>
              </a:rPr>
              <a:t>) </a:t>
            </a:r>
            <a:r>
              <a:rPr lang="ko-KR" altLang="en-US" sz="1200" dirty="0">
                <a:solidFill>
                  <a:schemeClr val="tx1"/>
                </a:solidFill>
              </a:rPr>
              <a:t>위아래 </a:t>
            </a:r>
            <a:r>
              <a:rPr lang="en-US" altLang="ko-KR" sz="1200" dirty="0">
                <a:solidFill>
                  <a:schemeClr val="tx1"/>
                </a:solidFill>
              </a:rPr>
              <a:t>8</a:t>
            </a:r>
            <a:r>
              <a:rPr lang="ko-KR" altLang="en-US" sz="1200" dirty="0">
                <a:solidFill>
                  <a:schemeClr val="tx1"/>
                </a:solidFill>
              </a:rPr>
              <a:t>개</a:t>
            </a:r>
            <a:r>
              <a:rPr lang="en-US" altLang="ko-KR" sz="1200" dirty="0">
                <a:solidFill>
                  <a:schemeClr val="tx1"/>
                </a:solidFill>
              </a:rPr>
              <a:t>,</a:t>
            </a:r>
            <a:r>
              <a:rPr lang="ko-KR" altLang="en-US" sz="1200" dirty="0">
                <a:solidFill>
                  <a:schemeClr val="tx1"/>
                </a:solidFill>
              </a:rPr>
              <a:t> 총 </a:t>
            </a:r>
            <a:r>
              <a:rPr lang="en-US" altLang="ko-KR" sz="1200" dirty="0">
                <a:solidFill>
                  <a:schemeClr val="tx1"/>
                </a:solidFill>
              </a:rPr>
              <a:t>16</a:t>
            </a:r>
            <a:r>
              <a:rPr lang="ko-KR" altLang="en-US" sz="1200" dirty="0">
                <a:solidFill>
                  <a:schemeClr val="tx1"/>
                </a:solidFill>
              </a:rPr>
              <a:t>개</a:t>
            </a:r>
            <a:r>
              <a:rPr lang="en-US" altLang="ko-KR" sz="1200" dirty="0">
                <a:solidFill>
                  <a:schemeClr val="tx1"/>
                </a:solidFill>
              </a:rPr>
              <a:t>,</a:t>
            </a:r>
            <a:r>
              <a:rPr lang="ko-KR" altLang="en-US" sz="1200" dirty="0">
                <a:solidFill>
                  <a:schemeClr val="tx1"/>
                </a:solidFill>
              </a:rPr>
              <a:t> 어금니</a:t>
            </a:r>
            <a:r>
              <a:rPr lang="en-US" altLang="ko-KR" sz="1200" dirty="0">
                <a:solidFill>
                  <a:schemeClr val="tx1"/>
                </a:solidFill>
              </a:rPr>
              <a:t>(</a:t>
            </a:r>
            <a:r>
              <a:rPr lang="ko-KR" altLang="en-US" sz="1200" dirty="0" err="1">
                <a:solidFill>
                  <a:schemeClr val="tx1"/>
                </a:solidFill>
              </a:rPr>
              <a:t>후구치</a:t>
            </a:r>
            <a:r>
              <a:rPr lang="en-US" altLang="ko-KR" sz="1200" dirty="0">
                <a:solidFill>
                  <a:schemeClr val="tx1"/>
                </a:solidFill>
              </a:rPr>
              <a:t>) </a:t>
            </a:r>
            <a:r>
              <a:rPr lang="ko-KR" altLang="en-US" sz="1200" dirty="0">
                <a:solidFill>
                  <a:schemeClr val="tx1"/>
                </a:solidFill>
              </a:rPr>
              <a:t>위 </a:t>
            </a:r>
            <a:r>
              <a:rPr lang="en-US" altLang="ko-KR" sz="1200" dirty="0">
                <a:solidFill>
                  <a:schemeClr val="tx1"/>
                </a:solidFill>
              </a:rPr>
              <a:t>4</a:t>
            </a:r>
            <a:r>
              <a:rPr lang="ko-KR" altLang="en-US" sz="1200" dirty="0">
                <a:solidFill>
                  <a:schemeClr val="tx1"/>
                </a:solidFill>
              </a:rPr>
              <a:t>개</a:t>
            </a:r>
            <a:r>
              <a:rPr lang="en-US" altLang="ko-KR" sz="1200" dirty="0">
                <a:solidFill>
                  <a:schemeClr val="tx1"/>
                </a:solidFill>
              </a:rPr>
              <a:t>,</a:t>
            </a:r>
            <a:r>
              <a:rPr lang="ko-KR" altLang="en-US" sz="1200" dirty="0">
                <a:solidFill>
                  <a:schemeClr val="tx1"/>
                </a:solidFill>
              </a:rPr>
              <a:t> 아래 </a:t>
            </a:r>
            <a:r>
              <a:rPr lang="en-US" altLang="ko-KR" sz="1200" dirty="0">
                <a:solidFill>
                  <a:schemeClr val="tx1"/>
                </a:solidFill>
              </a:rPr>
              <a:t>6</a:t>
            </a:r>
            <a:r>
              <a:rPr lang="ko-KR" altLang="en-US" sz="1200" dirty="0">
                <a:solidFill>
                  <a:schemeClr val="tx1"/>
                </a:solidFill>
              </a:rPr>
              <a:t>개</a:t>
            </a:r>
            <a:r>
              <a:rPr lang="en-US" altLang="ko-KR" sz="1200" dirty="0">
                <a:solidFill>
                  <a:schemeClr val="tx1"/>
                </a:solidFill>
              </a:rPr>
              <a:t>,</a:t>
            </a:r>
            <a:r>
              <a:rPr lang="ko-KR" altLang="en-US" sz="1200" dirty="0">
                <a:solidFill>
                  <a:schemeClr val="tx1"/>
                </a:solidFill>
              </a:rPr>
              <a:t> 총 </a:t>
            </a:r>
            <a:r>
              <a:rPr lang="en-US" altLang="ko-KR" sz="1200" dirty="0">
                <a:solidFill>
                  <a:schemeClr val="tx1"/>
                </a:solidFill>
              </a:rPr>
              <a:t>42</a:t>
            </a:r>
            <a:r>
              <a:rPr lang="ko-KR" altLang="en-US" sz="1200" dirty="0">
                <a:solidFill>
                  <a:schemeClr val="tx1"/>
                </a:solidFill>
              </a:rPr>
              <a:t>개이다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pPr algn="just" fontAlgn="base"/>
            <a:endParaRPr lang="ko-KR" altLang="en-US" sz="1200" dirty="0">
              <a:solidFill>
                <a:schemeClr val="tx1"/>
              </a:solidFill>
            </a:endParaRPr>
          </a:p>
          <a:p>
            <a:pPr algn="just" fontAlgn="base"/>
            <a:r>
              <a:rPr lang="ko-KR" altLang="en-US" sz="1200" dirty="0" err="1">
                <a:solidFill>
                  <a:schemeClr val="tx1"/>
                </a:solidFill>
              </a:rPr>
              <a:t>진도견의</a:t>
            </a:r>
            <a:r>
              <a:rPr lang="ko-KR" altLang="en-US" sz="1200" dirty="0">
                <a:solidFill>
                  <a:schemeClr val="tx1"/>
                </a:solidFill>
              </a:rPr>
              <a:t> 치아는 조화롭게 발달해야 하며 강건해야 한다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  <a:r>
              <a:rPr lang="ko-KR" altLang="en-US" sz="1200" dirty="0">
                <a:solidFill>
                  <a:schemeClr val="tx1"/>
                </a:solidFill>
              </a:rPr>
              <a:t> 특히 교합은 정상교합으로 교합이 오버교합</a:t>
            </a:r>
            <a:r>
              <a:rPr lang="en-US" altLang="ko-KR" sz="1200" dirty="0">
                <a:solidFill>
                  <a:schemeClr val="tx1"/>
                </a:solidFill>
              </a:rPr>
              <a:t>, </a:t>
            </a:r>
            <a:r>
              <a:rPr lang="ko-KR" altLang="en-US" sz="1200" dirty="0" err="1">
                <a:solidFill>
                  <a:schemeClr val="tx1"/>
                </a:solidFill>
              </a:rPr>
              <a:t>언더교합</a:t>
            </a:r>
            <a:r>
              <a:rPr lang="en-US" altLang="ko-KR" sz="1200" dirty="0">
                <a:solidFill>
                  <a:schemeClr val="tx1"/>
                </a:solidFill>
              </a:rPr>
              <a:t>,</a:t>
            </a:r>
            <a:r>
              <a:rPr lang="ko-KR" altLang="en-US" sz="1200" dirty="0">
                <a:solidFill>
                  <a:schemeClr val="tx1"/>
                </a:solidFill>
              </a:rPr>
              <a:t> 주둥이가 뾰족하여 문치가 틀어지거나 바르지 않은 치열을 가진 견은 올바르게 작업 능력에서 떨어지고 잘 물지도 못하지만 가장 큰 이유는 유전적으로 미치는 영향이 매우 크므로 실격이 가능하다</a:t>
            </a:r>
            <a:endParaRPr lang="en-US" altLang="ko-KR" sz="1200" dirty="0">
              <a:solidFill>
                <a:schemeClr val="tx1"/>
              </a:solidFill>
            </a:endParaRPr>
          </a:p>
          <a:p>
            <a:pPr algn="just" fontAlgn="base"/>
            <a:r>
              <a:rPr lang="ko-KR" altLang="en-US" sz="1200" dirty="0">
                <a:solidFill>
                  <a:schemeClr val="tx1"/>
                </a:solidFill>
              </a:rPr>
              <a:t>또한</a:t>
            </a:r>
            <a:r>
              <a:rPr lang="en-US" altLang="ko-KR" sz="1200" dirty="0">
                <a:solidFill>
                  <a:schemeClr val="tx1"/>
                </a:solidFill>
              </a:rPr>
              <a:t>,</a:t>
            </a:r>
            <a:r>
              <a:rPr lang="ko-KR" altLang="en-US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>
                <a:solidFill>
                  <a:schemeClr val="tx1"/>
                </a:solidFill>
              </a:rPr>
              <a:t>3</a:t>
            </a:r>
            <a:r>
              <a:rPr lang="ko-KR" altLang="en-US" sz="1200" dirty="0">
                <a:solidFill>
                  <a:schemeClr val="tx1"/>
                </a:solidFill>
              </a:rPr>
              <a:t>개 이상의 </a:t>
            </a:r>
            <a:r>
              <a:rPr lang="ko-KR" altLang="en-US" sz="1200" dirty="0" err="1">
                <a:solidFill>
                  <a:schemeClr val="tx1"/>
                </a:solidFill>
              </a:rPr>
              <a:t>결치</a:t>
            </a:r>
            <a:r>
              <a:rPr lang="ko-KR" altLang="en-US" sz="1200" dirty="0">
                <a:solidFill>
                  <a:schemeClr val="tx1"/>
                </a:solidFill>
              </a:rPr>
              <a:t> 또한 장려하지 않는다 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806960" y="1697739"/>
            <a:ext cx="1774966" cy="353813"/>
          </a:xfrm>
          <a:prstGeom prst="roundRect">
            <a:avLst/>
          </a:prstGeom>
          <a:solidFill>
            <a:srgbClr val="C0504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bg1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세부평가</a:t>
            </a:r>
          </a:p>
        </p:txBody>
      </p:sp>
    </p:spTree>
    <p:extLst>
      <p:ext uri="{BB962C8B-B14F-4D97-AF65-F5344CB8AC3E}">
        <p14:creationId xmlns:p14="http://schemas.microsoft.com/office/powerpoint/2010/main" val="4073874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5069" y="299432"/>
            <a:ext cx="4849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2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장</a:t>
            </a:r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.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진도견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</a:t>
            </a:r>
            <a:r>
              <a:rPr lang="ko-KR" altLang="en-US" sz="2000" dirty="0" err="1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견종표준서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</a:t>
            </a:r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(</a:t>
            </a:r>
            <a:r>
              <a:rPr lang="ko-KR" altLang="en-US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사진 한국애견연맹</a:t>
            </a:r>
            <a:r>
              <a:rPr lang="en-US" altLang="ko-KR" sz="2000" dirty="0">
                <a:solidFill>
                  <a:srgbClr val="003399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)</a:t>
            </a:r>
          </a:p>
        </p:txBody>
      </p:sp>
      <p:sp>
        <p:nvSpPr>
          <p:cNvPr id="5" name="오각형 4"/>
          <p:cNvSpPr/>
          <p:nvPr/>
        </p:nvSpPr>
        <p:spPr>
          <a:xfrm>
            <a:off x="612160" y="915566"/>
            <a:ext cx="1774966" cy="353813"/>
          </a:xfrm>
          <a:prstGeom prst="homePlate">
            <a:avLst/>
          </a:prstGeom>
          <a:solidFill>
            <a:srgbClr val="FFDC6D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0045D0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이빨</a:t>
            </a:r>
          </a:p>
        </p:txBody>
      </p:sp>
      <p:pic>
        <p:nvPicPr>
          <p:cNvPr id="20482" name="Picture 2" descr="C:\Users\챠엘\Desktop\진도\바이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5"/>
          <a:stretch/>
        </p:blipFill>
        <p:spPr bwMode="auto">
          <a:xfrm>
            <a:off x="6059664" y="1671236"/>
            <a:ext cx="2616792" cy="2509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모서리가 둥근 직사각형 10"/>
          <p:cNvSpPr/>
          <p:nvPr/>
        </p:nvSpPr>
        <p:spPr>
          <a:xfrm>
            <a:off x="482011" y="1570255"/>
            <a:ext cx="1368149" cy="353813"/>
          </a:xfrm>
          <a:prstGeom prst="roundRect">
            <a:avLst>
              <a:gd name="adj" fmla="val 33896"/>
            </a:avLst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solidFill>
                  <a:srgbClr val="FFDC6D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시저스</a:t>
            </a:r>
            <a:r>
              <a:rPr lang="ko-KR" altLang="en-US" sz="1400" dirty="0">
                <a:solidFill>
                  <a:srgbClr val="FFDC6D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바이트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994177" y="1563638"/>
            <a:ext cx="3960440" cy="576064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정상교합으로 입을 다물었을 때</a:t>
            </a:r>
            <a:r>
              <a:rPr lang="en-US" altLang="ko-KR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위 절치의 안쪽에 아래 절치의 바깥쪽이 약간 접해 가위처럼 맞물린 것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82011" y="2298719"/>
            <a:ext cx="1368149" cy="353813"/>
          </a:xfrm>
          <a:prstGeom prst="roundRect">
            <a:avLst>
              <a:gd name="adj" fmla="val 33896"/>
            </a:avLst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FFDC6D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레벨 바이트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994177" y="2292102"/>
            <a:ext cx="3960440" cy="576064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절단교합으로 입을 다물었을 때</a:t>
            </a:r>
            <a:r>
              <a:rPr lang="en-US" altLang="ko-KR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, </a:t>
            </a:r>
            <a:r>
              <a:rPr lang="ko-KR" altLang="en-US" sz="1200" dirty="0" err="1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상악과</a:t>
            </a:r>
            <a:r>
              <a:rPr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</a:t>
            </a:r>
            <a:r>
              <a:rPr lang="ko-KR" altLang="en-US" sz="1200" dirty="0" err="1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하악의</a:t>
            </a:r>
            <a:r>
              <a:rPr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절치가 </a:t>
            </a:r>
            <a:r>
              <a:rPr lang="ko-KR" altLang="en-US" sz="1200" dirty="0" err="1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바이스처럼</a:t>
            </a:r>
            <a:r>
              <a:rPr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접합 교합</a:t>
            </a:r>
          </a:p>
        </p:txBody>
      </p:sp>
      <p:sp>
        <p:nvSpPr>
          <p:cNvPr id="17" name="모서리가 둥근 직사각형 16"/>
          <p:cNvSpPr/>
          <p:nvPr/>
        </p:nvSpPr>
        <p:spPr>
          <a:xfrm>
            <a:off x="482011" y="3041707"/>
            <a:ext cx="1368149" cy="353813"/>
          </a:xfrm>
          <a:prstGeom prst="roundRect">
            <a:avLst>
              <a:gd name="adj" fmla="val 33896"/>
            </a:avLst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solidFill>
                  <a:srgbClr val="FFDC6D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오버샷</a:t>
            </a:r>
            <a:endParaRPr lang="ko-KR" altLang="en-US" sz="1400" dirty="0">
              <a:solidFill>
                <a:srgbClr val="FFDC6D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1994177" y="3035090"/>
            <a:ext cx="3960440" cy="576064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ko-KR" altLang="en-US" sz="1200" dirty="0" err="1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상악의</a:t>
            </a:r>
            <a:r>
              <a:rPr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절치가 </a:t>
            </a:r>
            <a:r>
              <a:rPr lang="ko-KR" altLang="en-US" sz="1200" dirty="0" err="1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하악의</a:t>
            </a:r>
            <a:r>
              <a:rPr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절치보다 앞쪽으로 지나치게 나온 교합</a:t>
            </a:r>
          </a:p>
        </p:txBody>
      </p:sp>
      <p:sp>
        <p:nvSpPr>
          <p:cNvPr id="19" name="모서리가 둥근 직사각형 18"/>
          <p:cNvSpPr/>
          <p:nvPr/>
        </p:nvSpPr>
        <p:spPr>
          <a:xfrm>
            <a:off x="482011" y="3770171"/>
            <a:ext cx="1368149" cy="353813"/>
          </a:xfrm>
          <a:prstGeom prst="roundRect">
            <a:avLst>
              <a:gd name="adj" fmla="val 33896"/>
            </a:avLst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solidFill>
                  <a:srgbClr val="FFDC6D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언더샷</a:t>
            </a:r>
            <a:endParaRPr lang="ko-KR" altLang="en-US" sz="1400" dirty="0">
              <a:solidFill>
                <a:srgbClr val="FFDC6D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1994177" y="3763554"/>
            <a:ext cx="3960440" cy="576064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ko-KR" altLang="en-US" sz="1200" dirty="0" err="1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오버샷과</a:t>
            </a:r>
            <a:r>
              <a:rPr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반대로</a:t>
            </a:r>
            <a:r>
              <a:rPr lang="en-US" altLang="ko-KR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, </a:t>
            </a:r>
            <a:r>
              <a:rPr lang="ko-KR" altLang="en-US" sz="1200" dirty="0" err="1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하악의</a:t>
            </a:r>
            <a:r>
              <a:rPr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절치가 </a:t>
            </a:r>
            <a:r>
              <a:rPr lang="ko-KR" altLang="en-US" sz="1200" dirty="0" err="1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상악의</a:t>
            </a:r>
            <a:r>
              <a:rPr lang="ko-KR" altLang="en-US" sz="1200" dirty="0">
                <a:solidFill>
                  <a:schemeClr val="tx1"/>
                </a:solidFill>
                <a:latin typeface="LG PC" panose="02030504000101010101" pitchFamily="18" charset="-127"/>
                <a:ea typeface="LG PC" panose="02030504000101010101" pitchFamily="18" charset="-127"/>
              </a:rPr>
              <a:t> 절치보다 앞쪽으로 지나치게 나온 교합</a:t>
            </a:r>
          </a:p>
        </p:txBody>
      </p:sp>
    </p:spTree>
    <p:extLst>
      <p:ext uri="{BB962C8B-B14F-4D97-AF65-F5344CB8AC3E}">
        <p14:creationId xmlns:p14="http://schemas.microsoft.com/office/powerpoint/2010/main" val="3866407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9066</TotalTime>
  <Words>2346</Words>
  <Application>Microsoft Office PowerPoint</Application>
  <PresentationFormat>On-screen Show (16:9)</PresentationFormat>
  <Paragraphs>185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맑은 고딕</vt:lpstr>
      <vt:lpstr>Tmon몬소리 Black</vt:lpstr>
      <vt:lpstr>LG PC</vt:lpstr>
      <vt:lpstr>Arial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국도리</dc:creator>
  <cp:lastModifiedBy>Ann Kim</cp:lastModifiedBy>
  <cp:revision>450</cp:revision>
  <dcterms:created xsi:type="dcterms:W3CDTF">2018-10-28T13:39:02Z</dcterms:created>
  <dcterms:modified xsi:type="dcterms:W3CDTF">2021-06-24T00:01:00Z</dcterms:modified>
</cp:coreProperties>
</file>